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341" r:id="rId2"/>
    <p:sldId id="286" r:id="rId3"/>
    <p:sldId id="340" r:id="rId4"/>
    <p:sldId id="339" r:id="rId5"/>
    <p:sldId id="352" r:id="rId6"/>
    <p:sldId id="350" r:id="rId7"/>
    <p:sldId id="353" r:id="rId8"/>
    <p:sldId id="354" r:id="rId9"/>
    <p:sldId id="355" r:id="rId10"/>
  </p:sldIdLst>
  <p:sldSz cx="12192000" cy="6858000"/>
  <p:notesSz cx="9926638" cy="14352588"/>
  <p:defaultTextStyle>
    <a:defPPr>
      <a:defRPr lang="en-US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A500"/>
    <a:srgbClr val="D34A44"/>
    <a:srgbClr val="7BD100"/>
    <a:srgbClr val="00A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7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40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5" d="100"/>
          <a:sy n="35" d="100"/>
        </p:scale>
        <p:origin x="-2994" y="-102"/>
      </p:cViewPr>
      <p:guideLst>
        <p:guide orient="horz" pos="452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38EB4-3F57-4147-92DD-F83334D0A7A4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5" csCatId="colorful" phldr="1"/>
      <dgm:spPr/>
    </dgm:pt>
    <dgm:pt modelId="{78102E32-D894-4348-9EED-22075C8C7629}">
      <dgm:prSet phldrT="[Text]" custT="1"/>
      <dgm:spPr/>
      <dgm:t>
        <a:bodyPr/>
        <a:lstStyle/>
        <a:p>
          <a:r>
            <a:rPr lang="en-GB" sz="2400" dirty="0" smtClean="0">
              <a:latin typeface="Century Gothic" panose="020B0502020202020204" pitchFamily="34" charset="0"/>
            </a:rPr>
            <a:t>1. Material and their application</a:t>
          </a:r>
          <a:endParaRPr lang="en-GB" sz="2400" dirty="0">
            <a:latin typeface="Century Gothic" panose="020B0502020202020204" pitchFamily="34" charset="0"/>
          </a:endParaRPr>
        </a:p>
      </dgm:t>
    </dgm:pt>
    <dgm:pt modelId="{4C8EA758-0120-4816-AC28-6EA491F4B2DF}" type="parTrans" cxnId="{0E91426D-550F-4043-9445-78F92947067C}">
      <dgm:prSet/>
      <dgm:spPr/>
      <dgm:t>
        <a:bodyPr/>
        <a:lstStyle/>
        <a:p>
          <a:endParaRPr lang="en-GB"/>
        </a:p>
      </dgm:t>
    </dgm:pt>
    <dgm:pt modelId="{BDDE51C5-8B73-4108-8274-C607725DAF50}" type="sibTrans" cxnId="{0E91426D-550F-4043-9445-78F92947067C}">
      <dgm:prSet/>
      <dgm:spPr/>
      <dgm:t>
        <a:bodyPr/>
        <a:lstStyle/>
        <a:p>
          <a:endParaRPr lang="en-GB"/>
        </a:p>
      </dgm:t>
    </dgm:pt>
    <dgm:pt modelId="{92942017-27F9-43D6-8C27-7F7789F6CF67}">
      <dgm:prSet/>
      <dgm:spPr/>
      <dgm:t>
        <a:bodyPr/>
        <a:lstStyle/>
        <a:p>
          <a:endParaRPr lang="en-GB" sz="1300" dirty="0"/>
        </a:p>
      </dgm:t>
    </dgm:pt>
    <dgm:pt modelId="{C82F9326-FEF0-4011-8205-23504384D3DA}" type="parTrans" cxnId="{2DBA48CC-7872-44A2-AD53-9BD01F1E599E}">
      <dgm:prSet/>
      <dgm:spPr/>
      <dgm:t>
        <a:bodyPr/>
        <a:lstStyle/>
        <a:p>
          <a:endParaRPr lang="en-GB"/>
        </a:p>
      </dgm:t>
    </dgm:pt>
    <dgm:pt modelId="{9118EFC7-F5CF-4215-A5E8-3AADB0837112}" type="sibTrans" cxnId="{2DBA48CC-7872-44A2-AD53-9BD01F1E599E}">
      <dgm:prSet/>
      <dgm:spPr/>
      <dgm:t>
        <a:bodyPr/>
        <a:lstStyle/>
        <a:p>
          <a:endParaRPr lang="en-GB"/>
        </a:p>
      </dgm:t>
    </dgm:pt>
    <dgm:pt modelId="{9BFB1077-8A81-48B2-942F-79BA8E24B68B}">
      <dgm:prSet/>
      <dgm:spPr/>
      <dgm:t>
        <a:bodyPr/>
        <a:lstStyle/>
        <a:p>
          <a:endParaRPr lang="en-GB" dirty="0"/>
        </a:p>
      </dgm:t>
    </dgm:pt>
    <dgm:pt modelId="{267ED1E8-5FE9-4C81-AFEC-254818A84962}" type="parTrans" cxnId="{C35FD282-A06E-4283-B733-A652E1D81419}">
      <dgm:prSet/>
      <dgm:spPr/>
      <dgm:t>
        <a:bodyPr/>
        <a:lstStyle/>
        <a:p>
          <a:endParaRPr lang="en-GB"/>
        </a:p>
      </dgm:t>
    </dgm:pt>
    <dgm:pt modelId="{3ECB09F3-7518-452B-AF0A-54F9E0A1F184}" type="sibTrans" cxnId="{C35FD282-A06E-4283-B733-A652E1D81419}">
      <dgm:prSet/>
      <dgm:spPr/>
      <dgm:t>
        <a:bodyPr/>
        <a:lstStyle/>
        <a:p>
          <a:endParaRPr lang="en-GB"/>
        </a:p>
      </dgm:t>
    </dgm:pt>
    <dgm:pt modelId="{93E4E3CF-BDDC-4636-885F-850619957D0D}">
      <dgm:prSet/>
      <dgm:spPr/>
      <dgm:t>
        <a:bodyPr/>
        <a:lstStyle/>
        <a:p>
          <a:endParaRPr lang="en-GB"/>
        </a:p>
      </dgm:t>
    </dgm:pt>
    <dgm:pt modelId="{D2DE7EEB-56A1-4D91-8E94-456636A26942}" type="parTrans" cxnId="{3F11152B-700D-47F1-87AA-7C6566FBFFC6}">
      <dgm:prSet/>
      <dgm:spPr/>
      <dgm:t>
        <a:bodyPr/>
        <a:lstStyle/>
        <a:p>
          <a:endParaRPr lang="en-GB"/>
        </a:p>
      </dgm:t>
    </dgm:pt>
    <dgm:pt modelId="{F2F135F2-2DB0-4B9B-9F1A-ED6989F8B630}" type="sibTrans" cxnId="{3F11152B-700D-47F1-87AA-7C6566FBFFC6}">
      <dgm:prSet/>
      <dgm:spPr/>
      <dgm:t>
        <a:bodyPr/>
        <a:lstStyle/>
        <a:p>
          <a:endParaRPr lang="en-GB"/>
        </a:p>
      </dgm:t>
    </dgm:pt>
    <dgm:pt modelId="{39D05135-5624-4096-A8BF-3076327C06A1}">
      <dgm:prSet/>
      <dgm:spPr/>
      <dgm:t>
        <a:bodyPr/>
        <a:lstStyle/>
        <a:p>
          <a:endParaRPr lang="en-GB" dirty="0"/>
        </a:p>
      </dgm:t>
    </dgm:pt>
    <dgm:pt modelId="{CB78AA7F-46E1-41C1-A985-B3B2332B6B27}" type="parTrans" cxnId="{72432D7D-9AF7-4E42-BAAE-907EEEE8B810}">
      <dgm:prSet/>
      <dgm:spPr/>
      <dgm:t>
        <a:bodyPr/>
        <a:lstStyle/>
        <a:p>
          <a:endParaRPr lang="en-GB"/>
        </a:p>
      </dgm:t>
    </dgm:pt>
    <dgm:pt modelId="{EC50F816-7F80-4631-9C12-70AD5E633FBC}" type="sibTrans" cxnId="{72432D7D-9AF7-4E42-BAAE-907EEEE8B810}">
      <dgm:prSet/>
      <dgm:spPr/>
      <dgm:t>
        <a:bodyPr/>
        <a:lstStyle/>
        <a:p>
          <a:endParaRPr lang="en-GB"/>
        </a:p>
      </dgm:t>
    </dgm:pt>
    <dgm:pt modelId="{CFE7B89F-79B4-43BF-93FB-41A624A1531B}">
      <dgm:prSet/>
      <dgm:spPr/>
      <dgm:t>
        <a:bodyPr/>
        <a:lstStyle/>
        <a:p>
          <a:endParaRPr lang="en-GB" dirty="0"/>
        </a:p>
      </dgm:t>
    </dgm:pt>
    <dgm:pt modelId="{8996C2A4-1BE8-451A-ACD8-CAB05F7392A0}" type="parTrans" cxnId="{3A54BB91-0B69-4C25-A89B-D7F5F9C0DD06}">
      <dgm:prSet/>
      <dgm:spPr/>
      <dgm:t>
        <a:bodyPr/>
        <a:lstStyle/>
        <a:p>
          <a:endParaRPr lang="en-GB"/>
        </a:p>
      </dgm:t>
    </dgm:pt>
    <dgm:pt modelId="{27E1273E-DA01-4928-B7F7-A48596E9A125}" type="sibTrans" cxnId="{3A54BB91-0B69-4C25-A89B-D7F5F9C0DD06}">
      <dgm:prSet/>
      <dgm:spPr/>
      <dgm:t>
        <a:bodyPr/>
        <a:lstStyle/>
        <a:p>
          <a:endParaRPr lang="en-GB"/>
        </a:p>
      </dgm:t>
    </dgm:pt>
    <dgm:pt modelId="{0966D617-E03F-4E31-9C48-E6AA3823BA2F}">
      <dgm:prSet/>
      <dgm:spPr/>
      <dgm:t>
        <a:bodyPr/>
        <a:lstStyle/>
        <a:p>
          <a:endParaRPr lang="en-US"/>
        </a:p>
      </dgm:t>
    </dgm:pt>
    <dgm:pt modelId="{EC3050F1-0887-4AB1-8F83-F6CC7E984685}" type="parTrans" cxnId="{01912912-B156-4D6E-A1C5-D46D207D2C07}">
      <dgm:prSet/>
      <dgm:spPr/>
      <dgm:t>
        <a:bodyPr/>
        <a:lstStyle/>
        <a:p>
          <a:endParaRPr lang="en-US"/>
        </a:p>
      </dgm:t>
    </dgm:pt>
    <dgm:pt modelId="{B4D6C505-7CFB-42C3-9291-D0A50F2D6D97}" type="sibTrans" cxnId="{01912912-B156-4D6E-A1C5-D46D207D2C07}">
      <dgm:prSet/>
      <dgm:spPr/>
      <dgm:t>
        <a:bodyPr/>
        <a:lstStyle/>
        <a:p>
          <a:endParaRPr lang="en-US"/>
        </a:p>
      </dgm:t>
    </dgm:pt>
    <dgm:pt modelId="{941B1A7F-908F-4306-B634-6DE06FEAD7AC}">
      <dgm:prSet/>
      <dgm:spPr/>
      <dgm:t>
        <a:bodyPr/>
        <a:lstStyle/>
        <a:p>
          <a:endParaRPr lang="en-US"/>
        </a:p>
      </dgm:t>
    </dgm:pt>
    <dgm:pt modelId="{CD67198F-3581-4EA8-8E42-4B345DD747E4}" type="parTrans" cxnId="{5F2201FF-7F33-428E-859E-573DCCA241AD}">
      <dgm:prSet/>
      <dgm:spPr/>
      <dgm:t>
        <a:bodyPr/>
        <a:lstStyle/>
        <a:p>
          <a:endParaRPr lang="en-US"/>
        </a:p>
      </dgm:t>
    </dgm:pt>
    <dgm:pt modelId="{FDDA575F-351A-45B4-8ADA-5F5ED4F96E7D}" type="sibTrans" cxnId="{5F2201FF-7F33-428E-859E-573DCCA241AD}">
      <dgm:prSet/>
      <dgm:spPr/>
      <dgm:t>
        <a:bodyPr/>
        <a:lstStyle/>
        <a:p>
          <a:endParaRPr lang="en-US"/>
        </a:p>
      </dgm:t>
    </dgm:pt>
    <dgm:pt modelId="{060C7A0C-C11F-49D0-97B0-2B15E37311B1}" type="pres">
      <dgm:prSet presAssocID="{DE238EB4-3F57-4147-92DD-F83334D0A7A4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D42D1261-1015-4CAF-ADAE-216E307F29C6}" type="pres">
      <dgm:prSet presAssocID="{78102E32-D894-4348-9EED-22075C8C7629}" presName="Parent" presStyleLbl="node1" presStyleIdx="0" presStyleCnt="2" custScaleX="80596" custScaleY="77781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BE9ACB6F-59FC-4E32-A862-27FDACADAB9E}" type="pres">
      <dgm:prSet presAssocID="{92942017-27F9-43D6-8C27-7F7789F6CF67}" presName="Accent" presStyleLbl="node1" presStyleIdx="1" presStyleCnt="2"/>
      <dgm:spPr/>
    </dgm:pt>
    <dgm:pt modelId="{4412B9E7-1742-467E-9437-0EECDD8B73F8}" type="pres">
      <dgm:prSet presAssocID="{92942017-27F9-43D6-8C27-7F7789F6CF67}" presName="Image1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C2C973B5-F7FD-4BC0-92D0-84BDBF1D1DF2}" type="pres">
      <dgm:prSet presAssocID="{92942017-27F9-43D6-8C27-7F7789F6CF67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EBED7-3D09-41C6-88A6-37A91E64C9B8}" type="pres">
      <dgm:prSet presAssocID="{0966D617-E03F-4E31-9C48-E6AA3823BA2F}" presName="Image2" presStyleCnt="0"/>
      <dgm:spPr/>
    </dgm:pt>
    <dgm:pt modelId="{64659403-2F0E-4E37-8B48-B914887B5ABD}" type="pres">
      <dgm:prSet presAssocID="{0966D617-E03F-4E31-9C48-E6AA3823BA2F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CAA72332-3CCD-4CF1-9EE5-44047A20FABA}" type="pres">
      <dgm:prSet presAssocID="{0966D617-E03F-4E31-9C48-E6AA3823BA2F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0311C-9821-41ED-A786-124B2E95BCCD}" type="pres">
      <dgm:prSet presAssocID="{941B1A7F-908F-4306-B634-6DE06FEAD7AC}" presName="Image3" presStyleCnt="0"/>
      <dgm:spPr/>
    </dgm:pt>
    <dgm:pt modelId="{2F2B2071-685C-4299-86C8-848B1B2CD1B7}" type="pres">
      <dgm:prSet presAssocID="{941B1A7F-908F-4306-B634-6DE06FEAD7AC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D683C276-3F55-46A0-8D3E-586F4D194F88}" type="pres">
      <dgm:prSet presAssocID="{941B1A7F-908F-4306-B634-6DE06FEAD7AC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2B4BA3-1F64-4231-BDC2-28B6DA6B54F0}" type="presOf" srcId="{92942017-27F9-43D6-8C27-7F7789F6CF67}" destId="{C2C973B5-F7FD-4BC0-92D0-84BDBF1D1DF2}" srcOrd="0" destOrd="0" presId="urn:microsoft.com/office/officeart/2011/layout/RadialPictureList"/>
    <dgm:cxn modelId="{2DBA48CC-7872-44A2-AD53-9BD01F1E599E}" srcId="{78102E32-D894-4348-9EED-22075C8C7629}" destId="{92942017-27F9-43D6-8C27-7F7789F6CF67}" srcOrd="0" destOrd="0" parTransId="{C82F9326-FEF0-4011-8205-23504384D3DA}" sibTransId="{9118EFC7-F5CF-4215-A5E8-3AADB0837112}"/>
    <dgm:cxn modelId="{0E91426D-550F-4043-9445-78F92947067C}" srcId="{DE238EB4-3F57-4147-92DD-F83334D0A7A4}" destId="{78102E32-D894-4348-9EED-22075C8C7629}" srcOrd="0" destOrd="0" parTransId="{4C8EA758-0120-4816-AC28-6EA491F4B2DF}" sibTransId="{BDDE51C5-8B73-4108-8274-C607725DAF50}"/>
    <dgm:cxn modelId="{5F2201FF-7F33-428E-859E-573DCCA241AD}" srcId="{78102E32-D894-4348-9EED-22075C8C7629}" destId="{941B1A7F-908F-4306-B634-6DE06FEAD7AC}" srcOrd="2" destOrd="0" parTransId="{CD67198F-3581-4EA8-8E42-4B345DD747E4}" sibTransId="{FDDA575F-351A-45B4-8ADA-5F5ED4F96E7D}"/>
    <dgm:cxn modelId="{48A2758A-466A-4AAD-85BA-B7599E6DC90F}" type="presOf" srcId="{78102E32-D894-4348-9EED-22075C8C7629}" destId="{D42D1261-1015-4CAF-ADAE-216E307F29C6}" srcOrd="0" destOrd="0" presId="urn:microsoft.com/office/officeart/2011/layout/RadialPictureList"/>
    <dgm:cxn modelId="{0449C342-C6FA-48CC-9DF5-33F6E500B302}" type="presOf" srcId="{0966D617-E03F-4E31-9C48-E6AA3823BA2F}" destId="{CAA72332-3CCD-4CF1-9EE5-44047A20FABA}" srcOrd="0" destOrd="0" presId="urn:microsoft.com/office/officeart/2011/layout/RadialPictureList"/>
    <dgm:cxn modelId="{4B680227-186B-4A0F-BC8B-3FB6A79F0702}" type="presOf" srcId="{941B1A7F-908F-4306-B634-6DE06FEAD7AC}" destId="{D683C276-3F55-46A0-8D3E-586F4D194F88}" srcOrd="0" destOrd="0" presId="urn:microsoft.com/office/officeart/2011/layout/RadialPictureList"/>
    <dgm:cxn modelId="{3A54BB91-0B69-4C25-A89B-D7F5F9C0DD06}" srcId="{DE238EB4-3F57-4147-92DD-F83334D0A7A4}" destId="{CFE7B89F-79B4-43BF-93FB-41A624A1531B}" srcOrd="3" destOrd="0" parTransId="{8996C2A4-1BE8-451A-ACD8-CAB05F7392A0}" sibTransId="{27E1273E-DA01-4928-B7F7-A48596E9A125}"/>
    <dgm:cxn modelId="{5A7B7643-AA64-4676-A678-B5EF93584DE9}" type="presOf" srcId="{DE238EB4-3F57-4147-92DD-F83334D0A7A4}" destId="{060C7A0C-C11F-49D0-97B0-2B15E37311B1}" srcOrd="0" destOrd="0" presId="urn:microsoft.com/office/officeart/2011/layout/RadialPictureList"/>
    <dgm:cxn modelId="{01912912-B156-4D6E-A1C5-D46D207D2C07}" srcId="{78102E32-D894-4348-9EED-22075C8C7629}" destId="{0966D617-E03F-4E31-9C48-E6AA3823BA2F}" srcOrd="1" destOrd="0" parTransId="{EC3050F1-0887-4AB1-8F83-F6CC7E984685}" sibTransId="{B4D6C505-7CFB-42C3-9291-D0A50F2D6D97}"/>
    <dgm:cxn modelId="{C35FD282-A06E-4283-B733-A652E1D81419}" srcId="{DE238EB4-3F57-4147-92DD-F83334D0A7A4}" destId="{9BFB1077-8A81-48B2-942F-79BA8E24B68B}" srcOrd="1" destOrd="0" parTransId="{267ED1E8-5FE9-4C81-AFEC-254818A84962}" sibTransId="{3ECB09F3-7518-452B-AF0A-54F9E0A1F184}"/>
    <dgm:cxn modelId="{72432D7D-9AF7-4E42-BAAE-907EEEE8B810}" srcId="{DE238EB4-3F57-4147-92DD-F83334D0A7A4}" destId="{39D05135-5624-4096-A8BF-3076327C06A1}" srcOrd="2" destOrd="0" parTransId="{CB78AA7F-46E1-41C1-A985-B3B2332B6B27}" sibTransId="{EC50F816-7F80-4631-9C12-70AD5E633FBC}"/>
    <dgm:cxn modelId="{3F11152B-700D-47F1-87AA-7C6566FBFFC6}" srcId="{DE238EB4-3F57-4147-92DD-F83334D0A7A4}" destId="{93E4E3CF-BDDC-4636-885F-850619957D0D}" srcOrd="4" destOrd="0" parTransId="{D2DE7EEB-56A1-4D91-8E94-456636A26942}" sibTransId="{F2F135F2-2DB0-4B9B-9F1A-ED6989F8B630}"/>
    <dgm:cxn modelId="{D388A334-CD4C-4028-B8A7-930296E6B716}" type="presParOf" srcId="{060C7A0C-C11F-49D0-97B0-2B15E37311B1}" destId="{D42D1261-1015-4CAF-ADAE-216E307F29C6}" srcOrd="0" destOrd="0" presId="urn:microsoft.com/office/officeart/2011/layout/RadialPictureList"/>
    <dgm:cxn modelId="{7A3E08AF-93EA-4A6F-9D7B-9E4CF1306343}" type="presParOf" srcId="{060C7A0C-C11F-49D0-97B0-2B15E37311B1}" destId="{BE9ACB6F-59FC-4E32-A862-27FDACADAB9E}" srcOrd="1" destOrd="0" presId="urn:microsoft.com/office/officeart/2011/layout/RadialPictureList"/>
    <dgm:cxn modelId="{0724265B-E648-4616-B101-AD241DADDBDE}" type="presParOf" srcId="{060C7A0C-C11F-49D0-97B0-2B15E37311B1}" destId="{4412B9E7-1742-467E-9437-0EECDD8B73F8}" srcOrd="2" destOrd="0" presId="urn:microsoft.com/office/officeart/2011/layout/RadialPictureList"/>
    <dgm:cxn modelId="{7B9FD109-DC23-4040-8828-5C9A9695CE2D}" type="presParOf" srcId="{060C7A0C-C11F-49D0-97B0-2B15E37311B1}" destId="{C2C973B5-F7FD-4BC0-92D0-84BDBF1D1DF2}" srcOrd="3" destOrd="0" presId="urn:microsoft.com/office/officeart/2011/layout/RadialPictureList"/>
    <dgm:cxn modelId="{58C225E5-EF6E-4C2B-9924-EDBE0158CA63}" type="presParOf" srcId="{060C7A0C-C11F-49D0-97B0-2B15E37311B1}" destId="{AEAEBED7-3D09-41C6-88A6-37A91E64C9B8}" srcOrd="4" destOrd="0" presId="urn:microsoft.com/office/officeart/2011/layout/RadialPictureList"/>
    <dgm:cxn modelId="{202B9FE7-6F04-40AA-AEC7-75C0A3886F11}" type="presParOf" srcId="{AEAEBED7-3D09-41C6-88A6-37A91E64C9B8}" destId="{64659403-2F0E-4E37-8B48-B914887B5ABD}" srcOrd="0" destOrd="0" presId="urn:microsoft.com/office/officeart/2011/layout/RadialPictureList"/>
    <dgm:cxn modelId="{6A648D70-970A-44AB-BE6C-E19AB28C96C8}" type="presParOf" srcId="{060C7A0C-C11F-49D0-97B0-2B15E37311B1}" destId="{CAA72332-3CCD-4CF1-9EE5-44047A20FABA}" srcOrd="5" destOrd="0" presId="urn:microsoft.com/office/officeart/2011/layout/RadialPictureList"/>
    <dgm:cxn modelId="{10A82CCD-710E-4452-A6B7-2ED3FAAD0C55}" type="presParOf" srcId="{060C7A0C-C11F-49D0-97B0-2B15E37311B1}" destId="{C780311C-9821-41ED-A786-124B2E95BCCD}" srcOrd="6" destOrd="0" presId="urn:microsoft.com/office/officeart/2011/layout/RadialPictureList"/>
    <dgm:cxn modelId="{C7AD4758-5E60-4FA5-95CA-63689B244DB0}" type="presParOf" srcId="{C780311C-9821-41ED-A786-124B2E95BCCD}" destId="{2F2B2071-685C-4299-86C8-848B1B2CD1B7}" srcOrd="0" destOrd="0" presId="urn:microsoft.com/office/officeart/2011/layout/RadialPictureList"/>
    <dgm:cxn modelId="{EC9F891E-B70E-418D-8315-2E8B8DDC3AA9}" type="presParOf" srcId="{060C7A0C-C11F-49D0-97B0-2B15E37311B1}" destId="{D683C276-3F55-46A0-8D3E-586F4D194F8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D1261-1015-4CAF-ADAE-216E307F29C6}">
      <dsp:nvSpPr>
        <dsp:cNvPr id="0" name=""/>
        <dsp:cNvSpPr/>
      </dsp:nvSpPr>
      <dsp:spPr>
        <a:xfrm>
          <a:off x="3220250" y="2177210"/>
          <a:ext cx="2630299" cy="25385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Century Gothic" panose="020B0502020202020204" pitchFamily="34" charset="0"/>
            </a:rPr>
            <a:t>1. Material and their application</a:t>
          </a:r>
          <a:endParaRPr lang="en-GB" sz="2400" kern="1200" dirty="0">
            <a:latin typeface="Century Gothic" panose="020B0502020202020204" pitchFamily="34" charset="0"/>
          </a:endParaRPr>
        </a:p>
      </dsp:txBody>
      <dsp:txXfrm>
        <a:off x="3605448" y="2548973"/>
        <a:ext cx="1859903" cy="1795029"/>
      </dsp:txXfrm>
    </dsp:sp>
    <dsp:sp modelId="{BE9ACB6F-59FC-4E32-A862-27FDACADAB9E}">
      <dsp:nvSpPr>
        <dsp:cNvPr id="0" name=""/>
        <dsp:cNvSpPr/>
      </dsp:nvSpPr>
      <dsp:spPr>
        <a:xfrm>
          <a:off x="1220647" y="0"/>
          <a:ext cx="6578800" cy="685800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2B9E7-1742-467E-9437-0EECDD8B73F8}">
      <dsp:nvSpPr>
        <dsp:cNvPr id="0" name=""/>
        <dsp:cNvSpPr/>
      </dsp:nvSpPr>
      <dsp:spPr>
        <a:xfrm>
          <a:off x="6064797" y="578129"/>
          <a:ext cx="1748301" cy="174879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973B5-F7FD-4BC0-92D0-84BDBF1D1DF2}">
      <dsp:nvSpPr>
        <dsp:cNvPr id="0" name=""/>
        <dsp:cNvSpPr/>
      </dsp:nvSpPr>
      <dsp:spPr>
        <a:xfrm>
          <a:off x="7945708" y="606247"/>
          <a:ext cx="2340169" cy="1692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GB" sz="6500" kern="1200" dirty="0"/>
        </a:p>
      </dsp:txBody>
      <dsp:txXfrm>
        <a:off x="7945708" y="606247"/>
        <a:ext cx="2340169" cy="1692554"/>
      </dsp:txXfrm>
    </dsp:sp>
    <dsp:sp modelId="{64659403-2F0E-4E37-8B48-B914887B5ABD}">
      <dsp:nvSpPr>
        <dsp:cNvPr id="0" name=""/>
        <dsp:cNvSpPr/>
      </dsp:nvSpPr>
      <dsp:spPr>
        <a:xfrm>
          <a:off x="6740521" y="2567635"/>
          <a:ext cx="1748301" cy="174879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72332-3CCD-4CF1-9EE5-44047A20FABA}">
      <dsp:nvSpPr>
        <dsp:cNvPr id="0" name=""/>
        <dsp:cNvSpPr/>
      </dsp:nvSpPr>
      <dsp:spPr>
        <a:xfrm>
          <a:off x="8631183" y="2592324"/>
          <a:ext cx="2340169" cy="1692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/>
        </a:p>
      </dsp:txBody>
      <dsp:txXfrm>
        <a:off x="8631183" y="2592324"/>
        <a:ext cx="2340169" cy="1692554"/>
      </dsp:txXfrm>
    </dsp:sp>
    <dsp:sp modelId="{2F2B2071-685C-4299-86C8-848B1B2CD1B7}">
      <dsp:nvSpPr>
        <dsp:cNvPr id="0" name=""/>
        <dsp:cNvSpPr/>
      </dsp:nvSpPr>
      <dsp:spPr>
        <a:xfrm>
          <a:off x="6064797" y="4585258"/>
          <a:ext cx="1748301" cy="174879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3C276-3F55-46A0-8D3E-586F4D194F88}">
      <dsp:nvSpPr>
        <dsp:cNvPr id="0" name=""/>
        <dsp:cNvSpPr/>
      </dsp:nvSpPr>
      <dsp:spPr>
        <a:xfrm>
          <a:off x="7945708" y="4620920"/>
          <a:ext cx="2340169" cy="1692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/>
        </a:p>
      </dsp:txBody>
      <dsp:txXfrm>
        <a:off x="7945708" y="4620920"/>
        <a:ext cx="2340169" cy="1692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122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720122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r">
              <a:defRPr sz="1700"/>
            </a:lvl1pPr>
          </a:lstStyle>
          <a:p>
            <a:fld id="{B0D98450-0978-4679-9610-E0C14D98AB9A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13632469"/>
            <a:ext cx="4301543" cy="720121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13632469"/>
            <a:ext cx="4301543" cy="720121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r">
              <a:defRPr sz="1700"/>
            </a:lvl1pPr>
          </a:lstStyle>
          <a:p>
            <a:fld id="{07882D58-FAB6-48DF-8938-59D4676D6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827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51833-2979-4DD1-8575-C650B60754C9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793875"/>
            <a:ext cx="8609012" cy="4843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6907213"/>
            <a:ext cx="7942262" cy="5651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3450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13633450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FA424-CB83-45E5-9797-3718414AC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270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A424-CB83-45E5-9797-3718414AC5E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21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437" y="-1017708"/>
            <a:ext cx="6266329" cy="469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6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3" y="194874"/>
            <a:ext cx="761765" cy="76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177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ross 32"/>
          <p:cNvSpPr/>
          <p:nvPr userDrawn="1"/>
        </p:nvSpPr>
        <p:spPr>
          <a:xfrm>
            <a:off x="8893629" y="3062609"/>
            <a:ext cx="1314995" cy="1314994"/>
          </a:xfrm>
          <a:prstGeom prst="plus">
            <a:avLst>
              <a:gd name="adj" fmla="val 3840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GB" dirty="0"/>
          </a:p>
        </p:txBody>
      </p:sp>
      <p:sp>
        <p:nvSpPr>
          <p:cNvPr id="34" name="Cross 33"/>
          <p:cNvSpPr/>
          <p:nvPr userDrawn="1"/>
        </p:nvSpPr>
        <p:spPr>
          <a:xfrm>
            <a:off x="8402018" y="5690233"/>
            <a:ext cx="892628" cy="892628"/>
          </a:xfrm>
          <a:prstGeom prst="plus">
            <a:avLst>
              <a:gd name="adj" fmla="val 3840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GB"/>
          </a:p>
        </p:txBody>
      </p:sp>
      <p:sp>
        <p:nvSpPr>
          <p:cNvPr id="35" name="Cross 34"/>
          <p:cNvSpPr/>
          <p:nvPr userDrawn="1"/>
        </p:nvSpPr>
        <p:spPr>
          <a:xfrm>
            <a:off x="623733" y="5750608"/>
            <a:ext cx="753577" cy="753577"/>
          </a:xfrm>
          <a:prstGeom prst="plus">
            <a:avLst>
              <a:gd name="adj" fmla="val 3840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GB"/>
          </a:p>
        </p:txBody>
      </p:sp>
      <p:sp>
        <p:nvSpPr>
          <p:cNvPr id="36" name="Cross 35"/>
          <p:cNvSpPr/>
          <p:nvPr userDrawn="1"/>
        </p:nvSpPr>
        <p:spPr>
          <a:xfrm>
            <a:off x="11131430" y="3191977"/>
            <a:ext cx="528129" cy="528130"/>
          </a:xfrm>
          <a:prstGeom prst="plus">
            <a:avLst>
              <a:gd name="adj" fmla="val 3840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GB"/>
          </a:p>
        </p:txBody>
      </p:sp>
      <p:sp>
        <p:nvSpPr>
          <p:cNvPr id="37" name="Cross 36"/>
          <p:cNvSpPr/>
          <p:nvPr userDrawn="1"/>
        </p:nvSpPr>
        <p:spPr>
          <a:xfrm>
            <a:off x="252009" y="5253820"/>
            <a:ext cx="427263" cy="427264"/>
          </a:xfrm>
          <a:prstGeom prst="plus">
            <a:avLst>
              <a:gd name="adj" fmla="val 3840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GB"/>
          </a:p>
        </p:txBody>
      </p:sp>
      <p:sp>
        <p:nvSpPr>
          <p:cNvPr id="38" name="Cross 37"/>
          <p:cNvSpPr/>
          <p:nvPr userDrawn="1"/>
        </p:nvSpPr>
        <p:spPr>
          <a:xfrm>
            <a:off x="2403567" y="5926610"/>
            <a:ext cx="335280" cy="335280"/>
          </a:xfrm>
          <a:prstGeom prst="plus">
            <a:avLst>
              <a:gd name="adj" fmla="val 3840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06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5675386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13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8167" y="205854"/>
            <a:ext cx="2792712" cy="58477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GB" sz="3200" b="1" dirty="0" smtClean="0">
                <a:solidFill>
                  <a:srgbClr val="7BD100"/>
                </a:solidFill>
                <a:latin typeface="Century Gothic" panose="020B0502020202020204" pitchFamily="34" charset="0"/>
              </a:rPr>
              <a:t>Starter</a:t>
            </a:r>
            <a:endParaRPr lang="en-GB" sz="2100" b="1" dirty="0">
              <a:solidFill>
                <a:srgbClr val="7BD1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8169" y="816404"/>
            <a:ext cx="5924578" cy="830995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>
              <a:defRPr/>
            </a:pPr>
            <a:r>
              <a:rPr lang="en-GB" sz="2400" dirty="0"/>
              <a:t>For </a:t>
            </a:r>
            <a:r>
              <a:rPr lang="en-GB" sz="2400" dirty="0" smtClean="0"/>
              <a:t>2 </a:t>
            </a:r>
            <a:r>
              <a:rPr lang="en-GB" sz="2400" dirty="0"/>
              <a:t>minutes, discuss on your tables </a:t>
            </a:r>
            <a:r>
              <a:rPr lang="en-GB" sz="2400" dirty="0" smtClean="0"/>
              <a:t>and write in your book…</a:t>
            </a:r>
            <a:endParaRPr lang="en-GB" sz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ross 6"/>
          <p:cNvSpPr/>
          <p:nvPr/>
        </p:nvSpPr>
        <p:spPr>
          <a:xfrm>
            <a:off x="9412747" y="4130414"/>
            <a:ext cx="2246812" cy="2246812"/>
          </a:xfrm>
          <a:prstGeom prst="plus">
            <a:avLst>
              <a:gd name="adj" fmla="val 38402"/>
            </a:avLst>
          </a:prstGeom>
          <a:solidFill>
            <a:srgbClr val="D34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GB"/>
          </a:p>
        </p:txBody>
      </p:sp>
      <p:sp>
        <p:nvSpPr>
          <p:cNvPr id="35" name="Cross 34"/>
          <p:cNvSpPr/>
          <p:nvPr/>
        </p:nvSpPr>
        <p:spPr>
          <a:xfrm>
            <a:off x="9412747" y="4130414"/>
            <a:ext cx="2246812" cy="2246812"/>
          </a:xfrm>
          <a:prstGeom prst="plus">
            <a:avLst>
              <a:gd name="adj" fmla="val 38402"/>
            </a:avLst>
          </a:prstGeom>
          <a:solidFill>
            <a:srgbClr val="7B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GB"/>
          </a:p>
        </p:txBody>
      </p:sp>
      <p:sp>
        <p:nvSpPr>
          <p:cNvPr id="15" name="Rounded Rectangle 3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0:00</a:t>
            </a:r>
          </a:p>
        </p:txBody>
      </p:sp>
      <p:sp>
        <p:nvSpPr>
          <p:cNvPr id="16" name="Rounded Rectangle 4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0:01</a:t>
            </a:r>
          </a:p>
        </p:txBody>
      </p:sp>
      <p:sp>
        <p:nvSpPr>
          <p:cNvPr id="17" name="Rounded Rectangle 5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0:02</a:t>
            </a:r>
          </a:p>
        </p:txBody>
      </p:sp>
      <p:sp>
        <p:nvSpPr>
          <p:cNvPr id="18" name="Rounded Rectangle 6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0:03</a:t>
            </a:r>
          </a:p>
        </p:txBody>
      </p:sp>
      <p:sp>
        <p:nvSpPr>
          <p:cNvPr id="19" name="Rounded Rectangle 7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0:04</a:t>
            </a:r>
          </a:p>
        </p:txBody>
      </p:sp>
      <p:sp>
        <p:nvSpPr>
          <p:cNvPr id="20" name="Rounded Rectangle 8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0:05</a:t>
            </a:r>
          </a:p>
        </p:txBody>
      </p:sp>
      <p:sp>
        <p:nvSpPr>
          <p:cNvPr id="21" name="Rounded Rectangle 9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0:06</a:t>
            </a:r>
          </a:p>
        </p:txBody>
      </p:sp>
      <p:sp>
        <p:nvSpPr>
          <p:cNvPr id="22" name="Rounded Rectangle 10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0:07</a:t>
            </a:r>
          </a:p>
        </p:txBody>
      </p:sp>
      <p:sp>
        <p:nvSpPr>
          <p:cNvPr id="23" name="Rounded Rectangle 11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0:08</a:t>
            </a:r>
          </a:p>
        </p:txBody>
      </p:sp>
      <p:sp>
        <p:nvSpPr>
          <p:cNvPr id="24" name="Rounded Rectangle 12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0:09</a:t>
            </a:r>
          </a:p>
        </p:txBody>
      </p:sp>
      <p:sp>
        <p:nvSpPr>
          <p:cNvPr id="25" name="Rounded Rectangle 13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0:10</a:t>
            </a:r>
          </a:p>
        </p:txBody>
      </p:sp>
      <p:sp>
        <p:nvSpPr>
          <p:cNvPr id="26" name="Rounded Rectangle 14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0:11</a:t>
            </a:r>
          </a:p>
        </p:txBody>
      </p:sp>
      <p:sp>
        <p:nvSpPr>
          <p:cNvPr id="27" name="Rounded Rectangle 15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0:12</a:t>
            </a:r>
          </a:p>
        </p:txBody>
      </p:sp>
      <p:sp>
        <p:nvSpPr>
          <p:cNvPr id="28" name="Rounded Rectangle 16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0:13</a:t>
            </a:r>
          </a:p>
        </p:txBody>
      </p:sp>
      <p:sp>
        <p:nvSpPr>
          <p:cNvPr id="29" name="Rounded Rectangle 17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0:14</a:t>
            </a:r>
          </a:p>
        </p:txBody>
      </p:sp>
      <p:sp>
        <p:nvSpPr>
          <p:cNvPr id="30" name="Rounded Rectangle 18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0:15</a:t>
            </a:r>
          </a:p>
        </p:txBody>
      </p:sp>
      <p:sp>
        <p:nvSpPr>
          <p:cNvPr id="31" name="Rounded Rectangle 19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0:16</a:t>
            </a:r>
          </a:p>
        </p:txBody>
      </p:sp>
      <p:sp>
        <p:nvSpPr>
          <p:cNvPr id="32" name="Rounded Rectangle 20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0:17</a:t>
            </a:r>
          </a:p>
        </p:txBody>
      </p:sp>
      <p:sp>
        <p:nvSpPr>
          <p:cNvPr id="33" name="Rounded Rectangle 21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0:18</a:t>
            </a:r>
          </a:p>
        </p:txBody>
      </p:sp>
      <p:sp>
        <p:nvSpPr>
          <p:cNvPr id="34" name="Rounded Rectangle 22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0:19</a:t>
            </a:r>
          </a:p>
        </p:txBody>
      </p:sp>
      <p:sp>
        <p:nvSpPr>
          <p:cNvPr id="36" name="Rounded Rectangle 23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0:20</a:t>
            </a:r>
          </a:p>
        </p:txBody>
      </p:sp>
      <p:sp>
        <p:nvSpPr>
          <p:cNvPr id="37" name="Rounded Rectangle 24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0:21</a:t>
            </a:r>
          </a:p>
        </p:txBody>
      </p:sp>
      <p:sp>
        <p:nvSpPr>
          <p:cNvPr id="38" name="Rounded Rectangle 25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0:22</a:t>
            </a:r>
          </a:p>
        </p:txBody>
      </p:sp>
      <p:sp>
        <p:nvSpPr>
          <p:cNvPr id="39" name="Rounded Rectangle 26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0:23</a:t>
            </a:r>
          </a:p>
        </p:txBody>
      </p:sp>
      <p:sp>
        <p:nvSpPr>
          <p:cNvPr id="40" name="Rounded Rectangle 27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0:24</a:t>
            </a:r>
          </a:p>
        </p:txBody>
      </p:sp>
      <p:sp>
        <p:nvSpPr>
          <p:cNvPr id="41" name="Rounded Rectangle 28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0:25</a:t>
            </a:r>
          </a:p>
        </p:txBody>
      </p:sp>
      <p:sp>
        <p:nvSpPr>
          <p:cNvPr id="42" name="Rounded Rectangle 29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0:26</a:t>
            </a:r>
          </a:p>
        </p:txBody>
      </p:sp>
      <p:sp>
        <p:nvSpPr>
          <p:cNvPr id="43" name="Rounded Rectangle 30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0:27</a:t>
            </a:r>
          </a:p>
        </p:txBody>
      </p:sp>
      <p:sp>
        <p:nvSpPr>
          <p:cNvPr id="44" name="Rounded Rectangle 31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0:28</a:t>
            </a:r>
          </a:p>
        </p:txBody>
      </p:sp>
      <p:sp>
        <p:nvSpPr>
          <p:cNvPr id="45" name="Rounded Rectangle 32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0:29</a:t>
            </a:r>
          </a:p>
        </p:txBody>
      </p:sp>
      <p:sp>
        <p:nvSpPr>
          <p:cNvPr id="46" name="Rounded Rectangle 33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0:30</a:t>
            </a:r>
          </a:p>
        </p:txBody>
      </p:sp>
      <p:sp>
        <p:nvSpPr>
          <p:cNvPr id="47" name="Rounded Rectangle 34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0:31</a:t>
            </a:r>
          </a:p>
        </p:txBody>
      </p:sp>
      <p:sp>
        <p:nvSpPr>
          <p:cNvPr id="48" name="Rounded Rectangle 35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0:32</a:t>
            </a:r>
          </a:p>
        </p:txBody>
      </p:sp>
      <p:sp>
        <p:nvSpPr>
          <p:cNvPr id="49" name="Rounded Rectangle 36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0:33</a:t>
            </a:r>
          </a:p>
        </p:txBody>
      </p:sp>
      <p:sp>
        <p:nvSpPr>
          <p:cNvPr id="50" name="Rounded Rectangle 37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0:34</a:t>
            </a:r>
          </a:p>
        </p:txBody>
      </p:sp>
      <p:sp>
        <p:nvSpPr>
          <p:cNvPr id="51" name="Rounded Rectangle 38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0:35</a:t>
            </a:r>
          </a:p>
        </p:txBody>
      </p:sp>
      <p:sp>
        <p:nvSpPr>
          <p:cNvPr id="52" name="Rounded Rectangle 39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0:36</a:t>
            </a:r>
          </a:p>
        </p:txBody>
      </p:sp>
      <p:sp>
        <p:nvSpPr>
          <p:cNvPr id="53" name="Rounded Rectangle 40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0:37</a:t>
            </a:r>
          </a:p>
        </p:txBody>
      </p:sp>
      <p:sp>
        <p:nvSpPr>
          <p:cNvPr id="54" name="Rounded Rectangle 41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0:38</a:t>
            </a:r>
          </a:p>
        </p:txBody>
      </p:sp>
      <p:sp>
        <p:nvSpPr>
          <p:cNvPr id="55" name="Rounded Rectangle 42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0:39</a:t>
            </a:r>
          </a:p>
        </p:txBody>
      </p:sp>
      <p:sp>
        <p:nvSpPr>
          <p:cNvPr id="56" name="Rounded Rectangle 43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0:40</a:t>
            </a:r>
          </a:p>
        </p:txBody>
      </p:sp>
      <p:sp>
        <p:nvSpPr>
          <p:cNvPr id="57" name="Rounded Rectangle 44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0:41</a:t>
            </a:r>
          </a:p>
        </p:txBody>
      </p:sp>
      <p:sp>
        <p:nvSpPr>
          <p:cNvPr id="58" name="Rounded Rectangle 45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0:42</a:t>
            </a:r>
          </a:p>
        </p:txBody>
      </p:sp>
      <p:sp>
        <p:nvSpPr>
          <p:cNvPr id="59" name="Rounded Rectangle 46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0:43</a:t>
            </a:r>
          </a:p>
        </p:txBody>
      </p:sp>
      <p:sp>
        <p:nvSpPr>
          <p:cNvPr id="60" name="Rounded Rectangle 47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0:44</a:t>
            </a:r>
          </a:p>
        </p:txBody>
      </p:sp>
      <p:sp>
        <p:nvSpPr>
          <p:cNvPr id="61" name="Rounded Rectangle 48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0:45</a:t>
            </a:r>
          </a:p>
        </p:txBody>
      </p:sp>
      <p:sp>
        <p:nvSpPr>
          <p:cNvPr id="62" name="Rounded Rectangle 49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0:46</a:t>
            </a:r>
          </a:p>
        </p:txBody>
      </p:sp>
      <p:sp>
        <p:nvSpPr>
          <p:cNvPr id="63" name="Rounded Rectangle 50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0:47</a:t>
            </a:r>
          </a:p>
        </p:txBody>
      </p:sp>
      <p:sp>
        <p:nvSpPr>
          <p:cNvPr id="64" name="Rounded Rectangle 51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0:48</a:t>
            </a:r>
          </a:p>
        </p:txBody>
      </p:sp>
      <p:sp>
        <p:nvSpPr>
          <p:cNvPr id="65" name="Rounded Rectangle 52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0:49</a:t>
            </a:r>
          </a:p>
        </p:txBody>
      </p:sp>
      <p:sp>
        <p:nvSpPr>
          <p:cNvPr id="66" name="Rounded Rectangle 53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0:50</a:t>
            </a:r>
          </a:p>
        </p:txBody>
      </p:sp>
      <p:sp>
        <p:nvSpPr>
          <p:cNvPr id="67" name="Rounded Rectangle 54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0:51</a:t>
            </a:r>
          </a:p>
        </p:txBody>
      </p:sp>
      <p:sp>
        <p:nvSpPr>
          <p:cNvPr id="68" name="Rounded Rectangle 55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0:52</a:t>
            </a:r>
          </a:p>
        </p:txBody>
      </p:sp>
      <p:sp>
        <p:nvSpPr>
          <p:cNvPr id="69" name="Rounded Rectangle 56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0:53</a:t>
            </a:r>
          </a:p>
        </p:txBody>
      </p:sp>
      <p:sp>
        <p:nvSpPr>
          <p:cNvPr id="70" name="Rounded Rectangle 57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0:54</a:t>
            </a:r>
          </a:p>
        </p:txBody>
      </p:sp>
      <p:sp>
        <p:nvSpPr>
          <p:cNvPr id="71" name="Rounded Rectangle 58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0:55</a:t>
            </a:r>
          </a:p>
        </p:txBody>
      </p:sp>
      <p:sp>
        <p:nvSpPr>
          <p:cNvPr id="72" name="Rounded Rectangle 59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0:56</a:t>
            </a:r>
          </a:p>
        </p:txBody>
      </p:sp>
      <p:sp>
        <p:nvSpPr>
          <p:cNvPr id="73" name="Rounded Rectangle 60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0:57</a:t>
            </a:r>
          </a:p>
        </p:txBody>
      </p:sp>
      <p:sp>
        <p:nvSpPr>
          <p:cNvPr id="74" name="Rounded Rectangle 61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0:58</a:t>
            </a:r>
          </a:p>
        </p:txBody>
      </p:sp>
      <p:sp>
        <p:nvSpPr>
          <p:cNvPr id="75" name="Rounded Rectangle 62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0:59</a:t>
            </a:r>
          </a:p>
        </p:txBody>
      </p:sp>
      <p:sp>
        <p:nvSpPr>
          <p:cNvPr id="76" name="Rounded Rectangle 63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1:00</a:t>
            </a:r>
          </a:p>
        </p:txBody>
      </p:sp>
      <p:sp>
        <p:nvSpPr>
          <p:cNvPr id="77" name="Rounded Rectangle 64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1:01</a:t>
            </a:r>
          </a:p>
        </p:txBody>
      </p:sp>
      <p:sp>
        <p:nvSpPr>
          <p:cNvPr id="78" name="Rounded Rectangle 65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1:02</a:t>
            </a:r>
          </a:p>
        </p:txBody>
      </p:sp>
      <p:sp>
        <p:nvSpPr>
          <p:cNvPr id="79" name="Rounded Rectangle 66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1:03</a:t>
            </a:r>
          </a:p>
        </p:txBody>
      </p:sp>
      <p:sp>
        <p:nvSpPr>
          <p:cNvPr id="80" name="Rounded Rectangle 67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1:04</a:t>
            </a:r>
          </a:p>
        </p:txBody>
      </p:sp>
      <p:sp>
        <p:nvSpPr>
          <p:cNvPr id="81" name="Rounded Rectangle 68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1:05</a:t>
            </a:r>
          </a:p>
        </p:txBody>
      </p:sp>
      <p:sp>
        <p:nvSpPr>
          <p:cNvPr id="82" name="Rounded Rectangle 69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1:06</a:t>
            </a:r>
          </a:p>
        </p:txBody>
      </p:sp>
      <p:sp>
        <p:nvSpPr>
          <p:cNvPr id="83" name="Rounded Rectangle 70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1:07</a:t>
            </a:r>
          </a:p>
        </p:txBody>
      </p:sp>
      <p:sp>
        <p:nvSpPr>
          <p:cNvPr id="84" name="Rounded Rectangle 71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1:08</a:t>
            </a:r>
          </a:p>
        </p:txBody>
      </p:sp>
      <p:sp>
        <p:nvSpPr>
          <p:cNvPr id="85" name="Rounded Rectangle 72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1:09</a:t>
            </a:r>
          </a:p>
        </p:txBody>
      </p:sp>
      <p:sp>
        <p:nvSpPr>
          <p:cNvPr id="86" name="Rounded Rectangle 73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1:10</a:t>
            </a:r>
          </a:p>
        </p:txBody>
      </p:sp>
      <p:sp>
        <p:nvSpPr>
          <p:cNvPr id="87" name="Rounded Rectangle 74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1:11</a:t>
            </a:r>
          </a:p>
        </p:txBody>
      </p:sp>
      <p:sp>
        <p:nvSpPr>
          <p:cNvPr id="88" name="Rounded Rectangle 75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1:12</a:t>
            </a:r>
          </a:p>
        </p:txBody>
      </p:sp>
      <p:sp>
        <p:nvSpPr>
          <p:cNvPr id="89" name="Rounded Rectangle 76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1:13</a:t>
            </a:r>
          </a:p>
        </p:txBody>
      </p:sp>
      <p:sp>
        <p:nvSpPr>
          <p:cNvPr id="90" name="Rounded Rectangle 77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1:14</a:t>
            </a:r>
          </a:p>
        </p:txBody>
      </p:sp>
      <p:sp>
        <p:nvSpPr>
          <p:cNvPr id="91" name="Rounded Rectangle 78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1:15</a:t>
            </a:r>
          </a:p>
        </p:txBody>
      </p:sp>
      <p:sp>
        <p:nvSpPr>
          <p:cNvPr id="92" name="Rounded Rectangle 79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1:16</a:t>
            </a:r>
          </a:p>
        </p:txBody>
      </p:sp>
      <p:sp>
        <p:nvSpPr>
          <p:cNvPr id="93" name="Rounded Rectangle 80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1:17</a:t>
            </a:r>
          </a:p>
        </p:txBody>
      </p:sp>
      <p:sp>
        <p:nvSpPr>
          <p:cNvPr id="94" name="Rounded Rectangle 81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1:18</a:t>
            </a:r>
          </a:p>
        </p:txBody>
      </p:sp>
      <p:sp>
        <p:nvSpPr>
          <p:cNvPr id="95" name="Rounded Rectangle 82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1:19</a:t>
            </a:r>
          </a:p>
        </p:txBody>
      </p:sp>
      <p:sp>
        <p:nvSpPr>
          <p:cNvPr id="96" name="Rounded Rectangle 83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1:20</a:t>
            </a:r>
          </a:p>
        </p:txBody>
      </p:sp>
      <p:sp>
        <p:nvSpPr>
          <p:cNvPr id="97" name="Rounded Rectangle 84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1:21</a:t>
            </a:r>
          </a:p>
        </p:txBody>
      </p:sp>
      <p:sp>
        <p:nvSpPr>
          <p:cNvPr id="98" name="Rounded Rectangle 85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1:22</a:t>
            </a:r>
          </a:p>
        </p:txBody>
      </p:sp>
      <p:sp>
        <p:nvSpPr>
          <p:cNvPr id="99" name="Rounded Rectangle 86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1:23</a:t>
            </a:r>
          </a:p>
        </p:txBody>
      </p:sp>
      <p:sp>
        <p:nvSpPr>
          <p:cNvPr id="100" name="Rounded Rectangle 87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1:24</a:t>
            </a:r>
          </a:p>
        </p:txBody>
      </p:sp>
      <p:sp>
        <p:nvSpPr>
          <p:cNvPr id="101" name="Rounded Rectangle 88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1:25</a:t>
            </a:r>
          </a:p>
        </p:txBody>
      </p:sp>
      <p:sp>
        <p:nvSpPr>
          <p:cNvPr id="102" name="Rounded Rectangle 89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1:26</a:t>
            </a:r>
          </a:p>
        </p:txBody>
      </p:sp>
      <p:sp>
        <p:nvSpPr>
          <p:cNvPr id="103" name="Rounded Rectangle 90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1:27</a:t>
            </a:r>
          </a:p>
        </p:txBody>
      </p:sp>
      <p:sp>
        <p:nvSpPr>
          <p:cNvPr id="104" name="Rounded Rectangle 91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1:28</a:t>
            </a:r>
          </a:p>
        </p:txBody>
      </p:sp>
      <p:sp>
        <p:nvSpPr>
          <p:cNvPr id="105" name="Rounded Rectangle 92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1:29</a:t>
            </a:r>
          </a:p>
        </p:txBody>
      </p:sp>
      <p:sp>
        <p:nvSpPr>
          <p:cNvPr id="106" name="Rounded Rectangle 93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1:30</a:t>
            </a:r>
          </a:p>
        </p:txBody>
      </p:sp>
      <p:sp>
        <p:nvSpPr>
          <p:cNvPr id="107" name="Rounded Rectangle 94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1:31</a:t>
            </a:r>
          </a:p>
        </p:txBody>
      </p:sp>
      <p:sp>
        <p:nvSpPr>
          <p:cNvPr id="108" name="Rounded Rectangle 95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1:32</a:t>
            </a:r>
          </a:p>
        </p:txBody>
      </p:sp>
      <p:sp>
        <p:nvSpPr>
          <p:cNvPr id="109" name="Rounded Rectangle 96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1:33</a:t>
            </a:r>
          </a:p>
        </p:txBody>
      </p:sp>
      <p:sp>
        <p:nvSpPr>
          <p:cNvPr id="110" name="Rounded Rectangle 97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1:34</a:t>
            </a:r>
          </a:p>
        </p:txBody>
      </p:sp>
      <p:sp>
        <p:nvSpPr>
          <p:cNvPr id="111" name="Rounded Rectangle 98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1:35</a:t>
            </a:r>
          </a:p>
        </p:txBody>
      </p:sp>
      <p:sp>
        <p:nvSpPr>
          <p:cNvPr id="112" name="Rounded Rectangle 99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1:36</a:t>
            </a:r>
          </a:p>
        </p:txBody>
      </p:sp>
      <p:sp>
        <p:nvSpPr>
          <p:cNvPr id="113" name="Rounded Rectangle 100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1:37</a:t>
            </a:r>
          </a:p>
        </p:txBody>
      </p:sp>
      <p:sp>
        <p:nvSpPr>
          <p:cNvPr id="114" name="Rounded Rectangle 101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1:38</a:t>
            </a:r>
          </a:p>
        </p:txBody>
      </p:sp>
      <p:sp>
        <p:nvSpPr>
          <p:cNvPr id="115" name="Rounded Rectangle 102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1:39</a:t>
            </a:r>
          </a:p>
        </p:txBody>
      </p:sp>
      <p:sp>
        <p:nvSpPr>
          <p:cNvPr id="116" name="Rounded Rectangle 103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1:40</a:t>
            </a:r>
          </a:p>
        </p:txBody>
      </p:sp>
      <p:sp>
        <p:nvSpPr>
          <p:cNvPr id="117" name="Rounded Rectangle 104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1:41</a:t>
            </a:r>
          </a:p>
        </p:txBody>
      </p:sp>
      <p:sp>
        <p:nvSpPr>
          <p:cNvPr id="118" name="Rounded Rectangle 105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1:42</a:t>
            </a:r>
          </a:p>
        </p:txBody>
      </p:sp>
      <p:sp>
        <p:nvSpPr>
          <p:cNvPr id="119" name="Rounded Rectangle 106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1:43</a:t>
            </a:r>
          </a:p>
        </p:txBody>
      </p:sp>
      <p:sp>
        <p:nvSpPr>
          <p:cNvPr id="120" name="Rounded Rectangle 107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1:44</a:t>
            </a:r>
          </a:p>
        </p:txBody>
      </p:sp>
      <p:sp>
        <p:nvSpPr>
          <p:cNvPr id="121" name="Rounded Rectangle 108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1:45</a:t>
            </a:r>
          </a:p>
        </p:txBody>
      </p:sp>
      <p:sp>
        <p:nvSpPr>
          <p:cNvPr id="122" name="Rounded Rectangle 109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1:46</a:t>
            </a:r>
          </a:p>
        </p:txBody>
      </p:sp>
      <p:sp>
        <p:nvSpPr>
          <p:cNvPr id="123" name="Rounded Rectangle 110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1:47</a:t>
            </a:r>
          </a:p>
        </p:txBody>
      </p:sp>
      <p:sp>
        <p:nvSpPr>
          <p:cNvPr id="124" name="Rounded Rectangle 111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1:48</a:t>
            </a:r>
          </a:p>
        </p:txBody>
      </p:sp>
      <p:sp>
        <p:nvSpPr>
          <p:cNvPr id="125" name="Rounded Rectangle 112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1:49</a:t>
            </a:r>
          </a:p>
        </p:txBody>
      </p:sp>
      <p:sp>
        <p:nvSpPr>
          <p:cNvPr id="126" name="Rounded Rectangle 113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1:50</a:t>
            </a:r>
          </a:p>
        </p:txBody>
      </p:sp>
      <p:sp>
        <p:nvSpPr>
          <p:cNvPr id="127" name="Rounded Rectangle 114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1:51</a:t>
            </a:r>
          </a:p>
        </p:txBody>
      </p:sp>
      <p:sp>
        <p:nvSpPr>
          <p:cNvPr id="128" name="Rounded Rectangle 115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1:52</a:t>
            </a:r>
          </a:p>
        </p:txBody>
      </p:sp>
      <p:sp>
        <p:nvSpPr>
          <p:cNvPr id="129" name="Rounded Rectangle 116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1:53</a:t>
            </a:r>
          </a:p>
        </p:txBody>
      </p:sp>
      <p:sp>
        <p:nvSpPr>
          <p:cNvPr id="130" name="Rounded Rectangle 117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1:54</a:t>
            </a:r>
          </a:p>
        </p:txBody>
      </p:sp>
      <p:sp>
        <p:nvSpPr>
          <p:cNvPr id="131" name="Rounded Rectangle 118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1:55</a:t>
            </a:r>
          </a:p>
        </p:txBody>
      </p:sp>
      <p:sp>
        <p:nvSpPr>
          <p:cNvPr id="132" name="Rounded Rectangle 119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1:56</a:t>
            </a:r>
          </a:p>
        </p:txBody>
      </p:sp>
      <p:sp>
        <p:nvSpPr>
          <p:cNvPr id="133" name="Rounded Rectangle 120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1:57</a:t>
            </a:r>
          </a:p>
        </p:txBody>
      </p:sp>
      <p:sp>
        <p:nvSpPr>
          <p:cNvPr id="134" name="Rounded Rectangle 121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1:58</a:t>
            </a:r>
          </a:p>
        </p:txBody>
      </p:sp>
      <p:sp>
        <p:nvSpPr>
          <p:cNvPr id="135" name="Rounded Rectangle 122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1:59</a:t>
            </a:r>
          </a:p>
        </p:txBody>
      </p:sp>
      <p:sp>
        <p:nvSpPr>
          <p:cNvPr id="136" name="Rounded Rectangle 123"/>
          <p:cNvSpPr/>
          <p:nvPr/>
        </p:nvSpPr>
        <p:spPr>
          <a:xfrm>
            <a:off x="9790386" y="348698"/>
            <a:ext cx="2049517" cy="8838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8">
            <a:solidFill>
              <a:schemeClr val="accent6">
                <a:lumMod val="75000"/>
              </a:schemeClr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 dirty="0">
                <a:solidFill>
                  <a:schemeClr val="bg1"/>
                </a:solidFill>
                <a:uFillTx/>
                <a:latin typeface="Century Gothic" panose="020B0502020202020204" pitchFamily="34" charset="0"/>
              </a:rPr>
              <a:t>2:00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119922" y="4629918"/>
            <a:ext cx="1978703" cy="19013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9" rIns="91436" bIns="45719" spcCol="0" rtlCol="0" anchor="ctr"/>
          <a:lstStyle/>
          <a:p>
            <a:pPr algn="ctr"/>
            <a:endParaRPr lang="en-GB"/>
          </a:p>
        </p:txBody>
      </p:sp>
      <p:sp>
        <p:nvSpPr>
          <p:cNvPr id="138" name="Up-Down Arrow 137"/>
          <p:cNvSpPr/>
          <p:nvPr/>
        </p:nvSpPr>
        <p:spPr>
          <a:xfrm>
            <a:off x="1963713" y="4644785"/>
            <a:ext cx="269823" cy="677104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6" tIns="45719" rIns="91436" bIns="45719" spcCol="0" rtlCol="0" anchor="ctr"/>
          <a:lstStyle/>
          <a:p>
            <a:pPr algn="ctr"/>
            <a:endParaRPr lang="en-GB"/>
          </a:p>
        </p:txBody>
      </p:sp>
      <p:sp>
        <p:nvSpPr>
          <p:cNvPr id="139" name="TextBox 138"/>
          <p:cNvSpPr txBox="1"/>
          <p:nvPr/>
        </p:nvSpPr>
        <p:spPr>
          <a:xfrm>
            <a:off x="119922" y="4708456"/>
            <a:ext cx="1843789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STRETCH AND CHALLENGE </a:t>
            </a:r>
            <a:endParaRPr lang="en-GB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19921" y="5385560"/>
            <a:ext cx="2046160" cy="101566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GB" sz="1500" dirty="0" smtClean="0"/>
              <a:t>Why may have you seen these terms before? give examples</a:t>
            </a:r>
            <a:endParaRPr lang="en-GB" sz="1500" dirty="0"/>
          </a:p>
        </p:txBody>
      </p:sp>
      <p:cxnSp>
        <p:nvCxnSpPr>
          <p:cNvPr id="141" name="Straight Connector 140"/>
          <p:cNvCxnSpPr/>
          <p:nvPr/>
        </p:nvCxnSpPr>
        <p:spPr>
          <a:xfrm>
            <a:off x="119922" y="4629918"/>
            <a:ext cx="1978703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2" name="Title 1"/>
          <p:cNvSpPr txBox="1">
            <a:spLocks/>
          </p:cNvSpPr>
          <p:nvPr/>
        </p:nvSpPr>
        <p:spPr>
          <a:xfrm>
            <a:off x="1963711" y="2227580"/>
            <a:ext cx="8229600" cy="2079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i="1" dirty="0" smtClean="0">
                <a:solidFill>
                  <a:schemeClr val="accent6">
                    <a:lumMod val="75000"/>
                  </a:schemeClr>
                </a:solidFill>
              </a:rPr>
              <a:t>Why might a designer have to consider material properties?</a:t>
            </a:r>
            <a:endParaRPr lang="en-GB" sz="6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6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80271" y="1678406"/>
            <a:ext cx="2162843" cy="2162843"/>
            <a:chOff x="8095600" y="2951956"/>
            <a:chExt cx="911225" cy="911225"/>
          </a:xfrm>
        </p:grpSpPr>
        <p:sp>
          <p:nvSpPr>
            <p:cNvPr id="3" name="Oval 2"/>
            <p:cNvSpPr/>
            <p:nvPr/>
          </p:nvSpPr>
          <p:spPr>
            <a:xfrm>
              <a:off x="8095600" y="2951956"/>
              <a:ext cx="911225" cy="91122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637" y="3107531"/>
              <a:ext cx="600075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8901521" y="1678404"/>
            <a:ext cx="2170571" cy="2174354"/>
            <a:chOff x="8095600" y="4085431"/>
            <a:chExt cx="911225" cy="912813"/>
          </a:xfrm>
        </p:grpSpPr>
        <p:sp>
          <p:nvSpPr>
            <p:cNvPr id="4" name="Oval 3"/>
            <p:cNvSpPr/>
            <p:nvPr/>
          </p:nvSpPr>
          <p:spPr>
            <a:xfrm>
              <a:off x="8095600" y="4085431"/>
              <a:ext cx="911225" cy="912813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8241650" y="4342606"/>
              <a:ext cx="654050" cy="41751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7937" y="1686146"/>
            <a:ext cx="2162843" cy="2166612"/>
            <a:chOff x="8095600" y="1805781"/>
            <a:chExt cx="911225" cy="912813"/>
          </a:xfrm>
        </p:grpSpPr>
        <p:sp>
          <p:nvSpPr>
            <p:cNvPr id="2" name="Oval 1"/>
            <p:cNvSpPr/>
            <p:nvPr/>
          </p:nvSpPr>
          <p:spPr>
            <a:xfrm>
              <a:off x="8095600" y="1805781"/>
              <a:ext cx="911225" cy="912813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" name="Shape 783"/>
            <p:cNvSpPr>
              <a:spLocks/>
            </p:cNvSpPr>
            <p:nvPr/>
          </p:nvSpPr>
          <p:spPr bwMode="auto">
            <a:xfrm>
              <a:off x="8287687" y="1862931"/>
              <a:ext cx="525463" cy="757238"/>
            </a:xfrm>
            <a:custGeom>
              <a:avLst/>
              <a:gdLst>
                <a:gd name="T0" fmla="*/ 19396980 w 12860"/>
                <a:gd name="T1" fmla="*/ 8681709 h 18511"/>
                <a:gd name="T2" fmla="*/ 19233335 w 12860"/>
                <a:gd name="T3" fmla="*/ 6929642 h 18511"/>
                <a:gd name="T4" fmla="*/ 18338454 w 12860"/>
                <a:gd name="T5" fmla="*/ 4565109 h 18511"/>
                <a:gd name="T6" fmla="*/ 16875943 w 12860"/>
                <a:gd name="T7" fmla="*/ 2568702 h 18511"/>
                <a:gd name="T8" fmla="*/ 14882452 w 12860"/>
                <a:gd name="T9" fmla="*/ 1060935 h 18511"/>
                <a:gd name="T10" fmla="*/ 12483301 w 12860"/>
                <a:gd name="T11" fmla="*/ 204169 h 18511"/>
                <a:gd name="T12" fmla="*/ 10735299 w 12860"/>
                <a:gd name="T13" fmla="*/ 0 h 18511"/>
                <a:gd name="T14" fmla="*/ 8174178 w 12860"/>
                <a:gd name="T15" fmla="*/ 408297 h 18511"/>
                <a:gd name="T16" fmla="*/ 5896872 w 12860"/>
                <a:gd name="T17" fmla="*/ 1509444 h 18511"/>
                <a:gd name="T18" fmla="*/ 4067067 w 12860"/>
                <a:gd name="T19" fmla="*/ 3179491 h 18511"/>
                <a:gd name="T20" fmla="*/ 2764810 w 12860"/>
                <a:gd name="T21" fmla="*/ 5299725 h 18511"/>
                <a:gd name="T22" fmla="*/ 2115336 w 12860"/>
                <a:gd name="T23" fmla="*/ 7826579 h 18511"/>
                <a:gd name="T24" fmla="*/ 813078 w 12860"/>
                <a:gd name="T25" fmla="*/ 12594180 h 18511"/>
                <a:gd name="T26" fmla="*/ 489179 w 12860"/>
                <a:gd name="T27" fmla="*/ 12635987 h 18511"/>
                <a:gd name="T28" fmla="*/ 121886 w 12860"/>
                <a:gd name="T29" fmla="*/ 12920499 h 18511"/>
                <a:gd name="T30" fmla="*/ 0 w 12860"/>
                <a:gd name="T31" fmla="*/ 13409097 h 18511"/>
                <a:gd name="T32" fmla="*/ 0 w 12860"/>
                <a:gd name="T33" fmla="*/ 30324046 h 18511"/>
                <a:gd name="T34" fmla="*/ 243772 w 12860"/>
                <a:gd name="T35" fmla="*/ 30730707 h 18511"/>
                <a:gd name="T36" fmla="*/ 651149 w 12860"/>
                <a:gd name="T37" fmla="*/ 30934835 h 18511"/>
                <a:gd name="T38" fmla="*/ 20657479 w 12860"/>
                <a:gd name="T39" fmla="*/ 30975006 h 18511"/>
                <a:gd name="T40" fmla="*/ 21104939 w 12860"/>
                <a:gd name="T41" fmla="*/ 30812686 h 18511"/>
                <a:gd name="T42" fmla="*/ 21388755 w 12860"/>
                <a:gd name="T43" fmla="*/ 30486367 h 18511"/>
                <a:gd name="T44" fmla="*/ 21470557 w 12860"/>
                <a:gd name="T45" fmla="*/ 13409097 h 18511"/>
                <a:gd name="T46" fmla="*/ 21388755 w 12860"/>
                <a:gd name="T47" fmla="*/ 13082819 h 18511"/>
                <a:gd name="T48" fmla="*/ 21104939 w 12860"/>
                <a:gd name="T49" fmla="*/ 12716330 h 18511"/>
                <a:gd name="T50" fmla="*/ 20657479 w 12860"/>
                <a:gd name="T51" fmla="*/ 12594180 h 18511"/>
                <a:gd name="T52" fmla="*/ 4676457 w 12860"/>
                <a:gd name="T53" fmla="*/ 8681709 h 18511"/>
                <a:gd name="T54" fmla="*/ 4961948 w 12860"/>
                <a:gd name="T55" fmla="*/ 6887794 h 18511"/>
                <a:gd name="T56" fmla="*/ 5693224 w 12860"/>
                <a:gd name="T57" fmla="*/ 5299725 h 18511"/>
                <a:gd name="T58" fmla="*/ 6871920 w 12860"/>
                <a:gd name="T59" fmla="*/ 3994450 h 18511"/>
                <a:gd name="T60" fmla="*/ 8376191 w 12860"/>
                <a:gd name="T61" fmla="*/ 3097513 h 18511"/>
                <a:gd name="T62" fmla="*/ 10125909 w 12860"/>
                <a:gd name="T63" fmla="*/ 2650681 h 18511"/>
                <a:gd name="T64" fmla="*/ 11344648 w 12860"/>
                <a:gd name="T65" fmla="*/ 2650681 h 18511"/>
                <a:gd name="T66" fmla="*/ 13094366 w 12860"/>
                <a:gd name="T67" fmla="*/ 3097513 h 18511"/>
                <a:gd name="T68" fmla="*/ 14598637 w 12860"/>
                <a:gd name="T69" fmla="*/ 3994450 h 18511"/>
                <a:gd name="T70" fmla="*/ 15777333 w 12860"/>
                <a:gd name="T71" fmla="*/ 5299725 h 18511"/>
                <a:gd name="T72" fmla="*/ 16508609 w 12860"/>
                <a:gd name="T73" fmla="*/ 6887794 h 18511"/>
                <a:gd name="T74" fmla="*/ 16794100 w 12860"/>
                <a:gd name="T75" fmla="*/ 8681709 h 18511"/>
                <a:gd name="T76" fmla="*/ 4676457 w 12860"/>
                <a:gd name="T77" fmla="*/ 8681709 h 18511"/>
                <a:gd name="T78" fmla="*/ 9434676 w 12860"/>
                <a:gd name="T79" fmla="*/ 25188319 h 18511"/>
                <a:gd name="T80" fmla="*/ 9474760 w 12860"/>
                <a:gd name="T81" fmla="*/ 22008827 h 18511"/>
                <a:gd name="T82" fmla="*/ 8945497 w 12860"/>
                <a:gd name="T83" fmla="*/ 21398038 h 18511"/>
                <a:gd name="T84" fmla="*/ 8701765 w 12860"/>
                <a:gd name="T85" fmla="*/ 20663381 h 18511"/>
                <a:gd name="T86" fmla="*/ 8743484 w 12860"/>
                <a:gd name="T87" fmla="*/ 19970613 h 18511"/>
                <a:gd name="T88" fmla="*/ 9271071 w 12860"/>
                <a:gd name="T89" fmla="*/ 18953163 h 18511"/>
                <a:gd name="T90" fmla="*/ 10329557 w 12860"/>
                <a:gd name="T91" fmla="*/ 18382504 h 18511"/>
                <a:gd name="T92" fmla="*/ 11142635 w 12860"/>
                <a:gd name="T93" fmla="*/ 18382504 h 18511"/>
                <a:gd name="T94" fmla="*/ 12199486 w 12860"/>
                <a:gd name="T95" fmla="*/ 18953163 h 18511"/>
                <a:gd name="T96" fmla="*/ 12727073 w 12860"/>
                <a:gd name="T97" fmla="*/ 19970613 h 18511"/>
                <a:gd name="T98" fmla="*/ 12768792 w 12860"/>
                <a:gd name="T99" fmla="*/ 20663381 h 18511"/>
                <a:gd name="T100" fmla="*/ 12525060 w 12860"/>
                <a:gd name="T101" fmla="*/ 21398038 h 18511"/>
                <a:gd name="T102" fmla="*/ 11995797 w 12860"/>
                <a:gd name="T103" fmla="*/ 22008827 h 1851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860"/>
                <a:gd name="T157" fmla="*/ 0 h 18511"/>
                <a:gd name="T158" fmla="*/ 12860 w 12860"/>
                <a:gd name="T159" fmla="*/ 18511 h 1851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860" h="18511" fill="none" extrusionOk="0">
                  <a:moveTo>
                    <a:pt x="12373" y="7526"/>
                  </a:moveTo>
                  <a:lnTo>
                    <a:pt x="11618" y="7526"/>
                  </a:lnTo>
                  <a:lnTo>
                    <a:pt x="11618" y="5188"/>
                  </a:lnTo>
                  <a:lnTo>
                    <a:pt x="11593" y="4677"/>
                  </a:lnTo>
                  <a:lnTo>
                    <a:pt x="11520" y="4141"/>
                  </a:lnTo>
                  <a:lnTo>
                    <a:pt x="11398" y="3654"/>
                  </a:lnTo>
                  <a:lnTo>
                    <a:pt x="11204" y="3167"/>
                  </a:lnTo>
                  <a:lnTo>
                    <a:pt x="10984" y="2728"/>
                  </a:lnTo>
                  <a:lnTo>
                    <a:pt x="10741" y="2290"/>
                  </a:lnTo>
                  <a:lnTo>
                    <a:pt x="10424" y="1900"/>
                  </a:lnTo>
                  <a:lnTo>
                    <a:pt x="10108" y="1535"/>
                  </a:lnTo>
                  <a:lnTo>
                    <a:pt x="9718" y="1194"/>
                  </a:lnTo>
                  <a:lnTo>
                    <a:pt x="9328" y="902"/>
                  </a:lnTo>
                  <a:lnTo>
                    <a:pt x="8914" y="634"/>
                  </a:lnTo>
                  <a:lnTo>
                    <a:pt x="8452" y="415"/>
                  </a:lnTo>
                  <a:lnTo>
                    <a:pt x="7964" y="244"/>
                  </a:lnTo>
                  <a:lnTo>
                    <a:pt x="7477" y="122"/>
                  </a:lnTo>
                  <a:lnTo>
                    <a:pt x="6966" y="25"/>
                  </a:lnTo>
                  <a:lnTo>
                    <a:pt x="6430" y="0"/>
                  </a:lnTo>
                  <a:lnTo>
                    <a:pt x="5894" y="25"/>
                  </a:lnTo>
                  <a:lnTo>
                    <a:pt x="5383" y="122"/>
                  </a:lnTo>
                  <a:lnTo>
                    <a:pt x="4896" y="244"/>
                  </a:lnTo>
                  <a:lnTo>
                    <a:pt x="4409" y="415"/>
                  </a:lnTo>
                  <a:lnTo>
                    <a:pt x="3970" y="634"/>
                  </a:lnTo>
                  <a:lnTo>
                    <a:pt x="3532" y="902"/>
                  </a:lnTo>
                  <a:lnTo>
                    <a:pt x="3142" y="1194"/>
                  </a:lnTo>
                  <a:lnTo>
                    <a:pt x="2752" y="1535"/>
                  </a:lnTo>
                  <a:lnTo>
                    <a:pt x="2436" y="1900"/>
                  </a:lnTo>
                  <a:lnTo>
                    <a:pt x="2119" y="2290"/>
                  </a:lnTo>
                  <a:lnTo>
                    <a:pt x="1876" y="2728"/>
                  </a:lnTo>
                  <a:lnTo>
                    <a:pt x="1656" y="3167"/>
                  </a:lnTo>
                  <a:lnTo>
                    <a:pt x="1462" y="3654"/>
                  </a:lnTo>
                  <a:lnTo>
                    <a:pt x="1340" y="4141"/>
                  </a:lnTo>
                  <a:lnTo>
                    <a:pt x="1267" y="4677"/>
                  </a:lnTo>
                  <a:lnTo>
                    <a:pt x="1242" y="5188"/>
                  </a:lnTo>
                  <a:lnTo>
                    <a:pt x="1242" y="7526"/>
                  </a:lnTo>
                  <a:lnTo>
                    <a:pt x="487" y="7526"/>
                  </a:lnTo>
                  <a:lnTo>
                    <a:pt x="390" y="7526"/>
                  </a:lnTo>
                  <a:lnTo>
                    <a:pt x="293" y="7551"/>
                  </a:lnTo>
                  <a:lnTo>
                    <a:pt x="220" y="7599"/>
                  </a:lnTo>
                  <a:lnTo>
                    <a:pt x="146" y="7648"/>
                  </a:lnTo>
                  <a:lnTo>
                    <a:pt x="73" y="7721"/>
                  </a:lnTo>
                  <a:lnTo>
                    <a:pt x="49" y="7818"/>
                  </a:lnTo>
                  <a:lnTo>
                    <a:pt x="0" y="7891"/>
                  </a:lnTo>
                  <a:lnTo>
                    <a:pt x="0" y="8013"/>
                  </a:lnTo>
                  <a:lnTo>
                    <a:pt x="0" y="18023"/>
                  </a:lnTo>
                  <a:lnTo>
                    <a:pt x="0" y="18121"/>
                  </a:lnTo>
                  <a:lnTo>
                    <a:pt x="49" y="18218"/>
                  </a:lnTo>
                  <a:lnTo>
                    <a:pt x="73" y="18291"/>
                  </a:lnTo>
                  <a:lnTo>
                    <a:pt x="146" y="18364"/>
                  </a:lnTo>
                  <a:lnTo>
                    <a:pt x="220" y="18413"/>
                  </a:lnTo>
                  <a:lnTo>
                    <a:pt x="293" y="18462"/>
                  </a:lnTo>
                  <a:lnTo>
                    <a:pt x="390" y="18486"/>
                  </a:lnTo>
                  <a:lnTo>
                    <a:pt x="487" y="18510"/>
                  </a:lnTo>
                  <a:lnTo>
                    <a:pt x="12373" y="18510"/>
                  </a:lnTo>
                  <a:lnTo>
                    <a:pt x="12470" y="18486"/>
                  </a:lnTo>
                  <a:lnTo>
                    <a:pt x="12568" y="18462"/>
                  </a:lnTo>
                  <a:lnTo>
                    <a:pt x="12641" y="18413"/>
                  </a:lnTo>
                  <a:lnTo>
                    <a:pt x="12714" y="18364"/>
                  </a:lnTo>
                  <a:lnTo>
                    <a:pt x="12787" y="18291"/>
                  </a:lnTo>
                  <a:lnTo>
                    <a:pt x="12811" y="18218"/>
                  </a:lnTo>
                  <a:lnTo>
                    <a:pt x="12860" y="18121"/>
                  </a:lnTo>
                  <a:lnTo>
                    <a:pt x="12860" y="18023"/>
                  </a:lnTo>
                  <a:lnTo>
                    <a:pt x="12860" y="8013"/>
                  </a:lnTo>
                  <a:lnTo>
                    <a:pt x="12860" y="7891"/>
                  </a:lnTo>
                  <a:lnTo>
                    <a:pt x="12811" y="7818"/>
                  </a:lnTo>
                  <a:lnTo>
                    <a:pt x="12787" y="7721"/>
                  </a:lnTo>
                  <a:lnTo>
                    <a:pt x="12714" y="7648"/>
                  </a:lnTo>
                  <a:lnTo>
                    <a:pt x="12641" y="7599"/>
                  </a:lnTo>
                  <a:lnTo>
                    <a:pt x="12568" y="7551"/>
                  </a:lnTo>
                  <a:lnTo>
                    <a:pt x="12470" y="7526"/>
                  </a:lnTo>
                  <a:lnTo>
                    <a:pt x="12373" y="7526"/>
                  </a:lnTo>
                  <a:close/>
                  <a:moveTo>
                    <a:pt x="2801" y="5188"/>
                  </a:moveTo>
                  <a:lnTo>
                    <a:pt x="2801" y="5188"/>
                  </a:lnTo>
                  <a:lnTo>
                    <a:pt x="2826" y="4823"/>
                  </a:lnTo>
                  <a:lnTo>
                    <a:pt x="2874" y="4457"/>
                  </a:lnTo>
                  <a:lnTo>
                    <a:pt x="2972" y="4116"/>
                  </a:lnTo>
                  <a:lnTo>
                    <a:pt x="3093" y="3775"/>
                  </a:lnTo>
                  <a:lnTo>
                    <a:pt x="3240" y="3459"/>
                  </a:lnTo>
                  <a:lnTo>
                    <a:pt x="3410" y="3167"/>
                  </a:lnTo>
                  <a:lnTo>
                    <a:pt x="3629" y="2874"/>
                  </a:lnTo>
                  <a:lnTo>
                    <a:pt x="3873" y="2631"/>
                  </a:lnTo>
                  <a:lnTo>
                    <a:pt x="4116" y="2387"/>
                  </a:lnTo>
                  <a:lnTo>
                    <a:pt x="4409" y="2192"/>
                  </a:lnTo>
                  <a:lnTo>
                    <a:pt x="4701" y="1998"/>
                  </a:lnTo>
                  <a:lnTo>
                    <a:pt x="5017" y="1851"/>
                  </a:lnTo>
                  <a:lnTo>
                    <a:pt x="5358" y="1730"/>
                  </a:lnTo>
                  <a:lnTo>
                    <a:pt x="5699" y="1632"/>
                  </a:lnTo>
                  <a:lnTo>
                    <a:pt x="6065" y="1584"/>
                  </a:lnTo>
                  <a:lnTo>
                    <a:pt x="6430" y="1559"/>
                  </a:lnTo>
                  <a:lnTo>
                    <a:pt x="6795" y="1584"/>
                  </a:lnTo>
                  <a:lnTo>
                    <a:pt x="7161" y="1632"/>
                  </a:lnTo>
                  <a:lnTo>
                    <a:pt x="7502" y="1730"/>
                  </a:lnTo>
                  <a:lnTo>
                    <a:pt x="7843" y="1851"/>
                  </a:lnTo>
                  <a:lnTo>
                    <a:pt x="8159" y="1998"/>
                  </a:lnTo>
                  <a:lnTo>
                    <a:pt x="8452" y="2192"/>
                  </a:lnTo>
                  <a:lnTo>
                    <a:pt x="8744" y="2387"/>
                  </a:lnTo>
                  <a:lnTo>
                    <a:pt x="8987" y="2631"/>
                  </a:lnTo>
                  <a:lnTo>
                    <a:pt x="9231" y="2874"/>
                  </a:lnTo>
                  <a:lnTo>
                    <a:pt x="9450" y="3167"/>
                  </a:lnTo>
                  <a:lnTo>
                    <a:pt x="9621" y="3459"/>
                  </a:lnTo>
                  <a:lnTo>
                    <a:pt x="9767" y="3775"/>
                  </a:lnTo>
                  <a:lnTo>
                    <a:pt x="9888" y="4116"/>
                  </a:lnTo>
                  <a:lnTo>
                    <a:pt x="9986" y="4457"/>
                  </a:lnTo>
                  <a:lnTo>
                    <a:pt x="10035" y="4823"/>
                  </a:lnTo>
                  <a:lnTo>
                    <a:pt x="10059" y="5188"/>
                  </a:lnTo>
                  <a:lnTo>
                    <a:pt x="10059" y="7526"/>
                  </a:lnTo>
                  <a:lnTo>
                    <a:pt x="2801" y="7526"/>
                  </a:lnTo>
                  <a:lnTo>
                    <a:pt x="2801" y="5188"/>
                  </a:lnTo>
                  <a:close/>
                  <a:moveTo>
                    <a:pt x="7063" y="13225"/>
                  </a:moveTo>
                  <a:lnTo>
                    <a:pt x="7209" y="15052"/>
                  </a:lnTo>
                  <a:lnTo>
                    <a:pt x="5651" y="15052"/>
                  </a:lnTo>
                  <a:lnTo>
                    <a:pt x="5797" y="13225"/>
                  </a:lnTo>
                  <a:lnTo>
                    <a:pt x="5675" y="13152"/>
                  </a:lnTo>
                  <a:lnTo>
                    <a:pt x="5553" y="13030"/>
                  </a:lnTo>
                  <a:lnTo>
                    <a:pt x="5456" y="12933"/>
                  </a:lnTo>
                  <a:lnTo>
                    <a:pt x="5358" y="12787"/>
                  </a:lnTo>
                  <a:lnTo>
                    <a:pt x="5285" y="12665"/>
                  </a:lnTo>
                  <a:lnTo>
                    <a:pt x="5237" y="12495"/>
                  </a:lnTo>
                  <a:lnTo>
                    <a:pt x="5212" y="12348"/>
                  </a:lnTo>
                  <a:lnTo>
                    <a:pt x="5212" y="12178"/>
                  </a:lnTo>
                  <a:lnTo>
                    <a:pt x="5237" y="11934"/>
                  </a:lnTo>
                  <a:lnTo>
                    <a:pt x="5310" y="11715"/>
                  </a:lnTo>
                  <a:lnTo>
                    <a:pt x="5407" y="11496"/>
                  </a:lnTo>
                  <a:lnTo>
                    <a:pt x="5553" y="11326"/>
                  </a:lnTo>
                  <a:lnTo>
                    <a:pt x="5748" y="11179"/>
                  </a:lnTo>
                  <a:lnTo>
                    <a:pt x="5943" y="11058"/>
                  </a:lnTo>
                  <a:lnTo>
                    <a:pt x="6187" y="10985"/>
                  </a:lnTo>
                  <a:lnTo>
                    <a:pt x="6430" y="10960"/>
                  </a:lnTo>
                  <a:lnTo>
                    <a:pt x="6674" y="10985"/>
                  </a:lnTo>
                  <a:lnTo>
                    <a:pt x="6917" y="11058"/>
                  </a:lnTo>
                  <a:lnTo>
                    <a:pt x="7112" y="11179"/>
                  </a:lnTo>
                  <a:lnTo>
                    <a:pt x="7307" y="11326"/>
                  </a:lnTo>
                  <a:lnTo>
                    <a:pt x="7453" y="11496"/>
                  </a:lnTo>
                  <a:lnTo>
                    <a:pt x="7550" y="11715"/>
                  </a:lnTo>
                  <a:lnTo>
                    <a:pt x="7623" y="11934"/>
                  </a:lnTo>
                  <a:lnTo>
                    <a:pt x="7648" y="12178"/>
                  </a:lnTo>
                  <a:lnTo>
                    <a:pt x="7648" y="12348"/>
                  </a:lnTo>
                  <a:lnTo>
                    <a:pt x="7623" y="12495"/>
                  </a:lnTo>
                  <a:lnTo>
                    <a:pt x="7575" y="12665"/>
                  </a:lnTo>
                  <a:lnTo>
                    <a:pt x="7502" y="12787"/>
                  </a:lnTo>
                  <a:lnTo>
                    <a:pt x="7404" y="12933"/>
                  </a:lnTo>
                  <a:lnTo>
                    <a:pt x="7307" y="13030"/>
                  </a:lnTo>
                  <a:lnTo>
                    <a:pt x="7185" y="13152"/>
                  </a:lnTo>
                  <a:lnTo>
                    <a:pt x="7063" y="1322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546" y="231823"/>
            <a:ext cx="5964566" cy="70788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GB" sz="4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Insaniburger with Cheese"/>
              </a:rPr>
              <a:t>Learning Objectives</a:t>
            </a:r>
            <a:endParaRPr lang="en-GB" sz="2800" b="1" dirty="0">
              <a:solidFill>
                <a:schemeClr val="accent3">
                  <a:lumMod val="60000"/>
                  <a:lumOff val="40000"/>
                </a:schemeClr>
              </a:solidFill>
              <a:latin typeface="Insaniburger with Chees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7937" y="4107304"/>
            <a:ext cx="2162843" cy="106182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GB" sz="2100" b="1" dirty="0">
                <a:solidFill>
                  <a:schemeClr val="accent6">
                    <a:lumMod val="75000"/>
                  </a:schemeClr>
                </a:solidFill>
              </a:rPr>
              <a:t>Understand </a:t>
            </a:r>
            <a:r>
              <a:rPr lang="en-GB" sz="2100" b="1" dirty="0" smtClean="0">
                <a:solidFill>
                  <a:schemeClr val="accent6">
                    <a:lumMod val="75000"/>
                  </a:schemeClr>
                </a:solidFill>
              </a:rPr>
              <a:t>material properties</a:t>
            </a:r>
            <a:endParaRPr lang="en-GB" sz="2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0269" y="4107304"/>
            <a:ext cx="2162843" cy="170815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GB" sz="2100" b="1" dirty="0">
                <a:solidFill>
                  <a:schemeClr val="accent6">
                    <a:lumMod val="50000"/>
                  </a:schemeClr>
                </a:solidFill>
              </a:rPr>
              <a:t>Explain </a:t>
            </a:r>
            <a:r>
              <a:rPr lang="en-GB" sz="2100" b="1" dirty="0" smtClean="0">
                <a:solidFill>
                  <a:schemeClr val="accent6">
                    <a:lumMod val="50000"/>
                  </a:schemeClr>
                </a:solidFill>
              </a:rPr>
              <a:t>how material properties can affect a product</a:t>
            </a:r>
            <a:endParaRPr lang="en-GB" sz="21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6981" y="4109799"/>
            <a:ext cx="2162843" cy="170815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GB" sz="2100" b="1" dirty="0">
                <a:solidFill>
                  <a:srgbClr val="7030A0"/>
                </a:solidFill>
              </a:rPr>
              <a:t>Discuss </a:t>
            </a:r>
            <a:r>
              <a:rPr lang="en-GB" sz="2100" b="1" dirty="0" smtClean="0">
                <a:solidFill>
                  <a:srgbClr val="7030A0"/>
                </a:solidFill>
              </a:rPr>
              <a:t>how different properties are considered </a:t>
            </a:r>
            <a:r>
              <a:rPr lang="en-GB" sz="2100" b="1" smtClean="0">
                <a:solidFill>
                  <a:srgbClr val="7030A0"/>
                </a:solidFill>
              </a:rPr>
              <a:t>by designers</a:t>
            </a:r>
            <a:endParaRPr lang="en-GB" sz="2100" b="1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18" y="138508"/>
            <a:ext cx="790595" cy="8333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9118" y="6270250"/>
            <a:ext cx="12002882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Insaniburger with Cheese"/>
              </a:rPr>
              <a:t>L/O Understand the different properties that may affect materials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Insaniburger with Cheese"/>
            </a:endParaRPr>
          </a:p>
        </p:txBody>
      </p:sp>
    </p:spTree>
    <p:extLst>
      <p:ext uri="{BB962C8B-B14F-4D97-AF65-F5344CB8AC3E}">
        <p14:creationId xmlns:p14="http://schemas.microsoft.com/office/powerpoint/2010/main" val="38856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8545" y="231823"/>
            <a:ext cx="9685249" cy="70788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GB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Materials and their working properties </a:t>
            </a:r>
            <a:endParaRPr lang="en-GB" sz="2800" b="1" dirty="0">
              <a:solidFill>
                <a:schemeClr val="accent3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690" y="1337777"/>
            <a:ext cx="10071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Varela Round" panose="020B0604020202020204" charset="-79"/>
              </a:rPr>
              <a:t>Different materials work in different ways, and designers and manufacturers must know about a material to make sure the product is a success.</a:t>
            </a:r>
          </a:p>
          <a:p>
            <a:endParaRPr lang="en-GB" b="1" dirty="0">
              <a:solidFill>
                <a:srgbClr val="00B0F0"/>
              </a:solidFill>
              <a:latin typeface="+mj-lt"/>
              <a:cs typeface="Varela Round" panose="020B0604020202020204" charset="-79"/>
            </a:endParaRPr>
          </a:p>
          <a:p>
            <a:r>
              <a:rPr lang="en-GB" b="1" dirty="0" smtClean="0">
                <a:solidFill>
                  <a:srgbClr val="00B0F0"/>
                </a:solidFill>
                <a:latin typeface="+mj-lt"/>
                <a:cs typeface="Varela Round" panose="020B0604020202020204" charset="-79"/>
              </a:rPr>
              <a:t>Selecting the best material will be a compromise of factors such as aesthetics, cost and manufacturing method, as well as disposal and reuse, but the final choice is mostly influenced by product function </a:t>
            </a:r>
            <a:r>
              <a:rPr lang="en-GB" b="1" dirty="0" smtClean="0">
                <a:solidFill>
                  <a:srgbClr val="00B0F0"/>
                </a:solidFill>
                <a:latin typeface="+mj-lt"/>
                <a:cs typeface="Varela Round" panose="020B0604020202020204" charset="-79"/>
              </a:rPr>
              <a:t>and </a:t>
            </a:r>
            <a:r>
              <a:rPr lang="en-GB" b="1" dirty="0" smtClean="0">
                <a:solidFill>
                  <a:srgbClr val="00B0F0"/>
                </a:solidFill>
                <a:latin typeface="+mj-lt"/>
                <a:cs typeface="Varela Round" panose="020B0604020202020204" charset="-79"/>
              </a:rPr>
              <a:t>the materials properties</a:t>
            </a:r>
            <a:endParaRPr lang="en-GB" b="1" dirty="0">
              <a:solidFill>
                <a:srgbClr val="00B0F0"/>
              </a:solidFill>
              <a:latin typeface="+mj-lt"/>
              <a:cs typeface="Varela Round" panose="020B0604020202020204" charset="-79"/>
            </a:endParaRPr>
          </a:p>
          <a:p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690" y="3188349"/>
            <a:ext cx="10071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Varela Round" panose="020B0604020202020204" charset="-79"/>
              </a:rPr>
              <a:t>There are 5 different types of properties a designer must consider when selecting a material for a product:</a:t>
            </a:r>
            <a:endParaRPr lang="en-GB" b="1" dirty="0">
              <a:solidFill>
                <a:srgbClr val="00B0F0"/>
              </a:solidFill>
              <a:latin typeface="+mj-lt"/>
              <a:cs typeface="Varela Round" panose="020B0604020202020204" charset="-79"/>
            </a:endParaRPr>
          </a:p>
          <a:p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1770" y="4143611"/>
            <a:ext cx="2606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Mechanical properties of materials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4648" y="4111679"/>
            <a:ext cx="1611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Physical properties of materials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8731" y="4280961"/>
            <a:ext cx="161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Electrical properties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4790" y="5702546"/>
            <a:ext cx="161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Thermal properties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2172" y="5679160"/>
            <a:ext cx="161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Optical properties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ross 3"/>
          <p:cNvSpPr/>
          <p:nvPr/>
        </p:nvSpPr>
        <p:spPr>
          <a:xfrm>
            <a:off x="1990253" y="4241330"/>
            <a:ext cx="664028" cy="664028"/>
          </a:xfrm>
          <a:prstGeom prst="plus">
            <a:avLst>
              <a:gd name="adj" fmla="val 39286"/>
            </a:avLst>
          </a:prstGeom>
          <a:solidFill>
            <a:srgbClr val="FFA500"/>
          </a:solidFill>
          <a:ln>
            <a:solidFill>
              <a:srgbClr val="FFA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ross 13"/>
          <p:cNvSpPr/>
          <p:nvPr/>
        </p:nvSpPr>
        <p:spPr>
          <a:xfrm>
            <a:off x="3274767" y="5695445"/>
            <a:ext cx="664028" cy="664028"/>
          </a:xfrm>
          <a:prstGeom prst="plus">
            <a:avLst>
              <a:gd name="adj" fmla="val 39286"/>
            </a:avLst>
          </a:prstGeom>
          <a:solidFill>
            <a:srgbClr val="FFA500"/>
          </a:solidFill>
          <a:ln>
            <a:solidFill>
              <a:srgbClr val="FFA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ross 14"/>
          <p:cNvSpPr/>
          <p:nvPr/>
        </p:nvSpPr>
        <p:spPr>
          <a:xfrm>
            <a:off x="5205891" y="4241330"/>
            <a:ext cx="664028" cy="664028"/>
          </a:xfrm>
          <a:prstGeom prst="plus">
            <a:avLst>
              <a:gd name="adj" fmla="val 39286"/>
            </a:avLst>
          </a:prstGeom>
          <a:solidFill>
            <a:srgbClr val="FFA500"/>
          </a:solidFill>
          <a:ln>
            <a:solidFill>
              <a:srgbClr val="FFA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ross 15"/>
          <p:cNvSpPr/>
          <p:nvPr/>
        </p:nvSpPr>
        <p:spPr>
          <a:xfrm>
            <a:off x="6728144" y="5679160"/>
            <a:ext cx="664028" cy="664028"/>
          </a:xfrm>
          <a:prstGeom prst="plus">
            <a:avLst>
              <a:gd name="adj" fmla="val 39286"/>
            </a:avLst>
          </a:prstGeom>
          <a:solidFill>
            <a:srgbClr val="FFA500"/>
          </a:solidFill>
          <a:ln>
            <a:solidFill>
              <a:srgbClr val="FFA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ross 16"/>
          <p:cNvSpPr/>
          <p:nvPr/>
        </p:nvSpPr>
        <p:spPr>
          <a:xfrm>
            <a:off x="8214703" y="4272555"/>
            <a:ext cx="664028" cy="664028"/>
          </a:xfrm>
          <a:prstGeom prst="plus">
            <a:avLst>
              <a:gd name="adj" fmla="val 39286"/>
            </a:avLst>
          </a:prstGeom>
          <a:solidFill>
            <a:srgbClr val="FFA500"/>
          </a:solidFill>
          <a:ln>
            <a:solidFill>
              <a:srgbClr val="FFA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65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3" grpId="0"/>
      <p:bldP spid="8" grpId="0"/>
      <p:bldP spid="9" grpId="0"/>
      <p:bldP spid="11" grpId="0"/>
      <p:bldP spid="13" grpId="0"/>
      <p:bldP spid="4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8545" y="231823"/>
            <a:ext cx="9477160" cy="70788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GB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Mechanical properties of materials</a:t>
            </a:r>
            <a:endParaRPr lang="en-GB" sz="2800" b="1" dirty="0">
              <a:solidFill>
                <a:schemeClr val="accent3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580" y="1226063"/>
            <a:ext cx="9192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  <a:cs typeface="Varela Round" panose="020B0604020202020204" charset="-79"/>
              </a:rPr>
              <a:t>Mechanical properties are associated with how a material reacts to an external force</a:t>
            </a:r>
          </a:p>
          <a:p>
            <a:endParaRPr lang="en-GB" dirty="0">
              <a:solidFill>
                <a:schemeClr val="tx1"/>
              </a:solidFill>
              <a:cs typeface="Varela Round" panose="020B060402020202020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579" y="2037099"/>
            <a:ext cx="3818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D34A44"/>
                </a:solidFill>
              </a:rPr>
              <a:t>Compressive strength: the ability to withstand being crushed or shortened by pushing force (compression)</a:t>
            </a:r>
            <a:endParaRPr lang="en-GB" b="1" dirty="0">
              <a:solidFill>
                <a:srgbClr val="D34A4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579" y="3376615"/>
            <a:ext cx="3818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D34A44"/>
                </a:solidFill>
              </a:rPr>
              <a:t>Tensile strength: the ability to resist stretching or pulling force (tension)</a:t>
            </a:r>
            <a:endParaRPr lang="en-GB" b="1" dirty="0">
              <a:solidFill>
                <a:srgbClr val="D34A4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579" y="4439132"/>
            <a:ext cx="3818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D34A44"/>
                </a:solidFill>
              </a:rPr>
              <a:t>Bending strength: the ability to resist forces that may bend the material</a:t>
            </a:r>
            <a:endParaRPr lang="en-GB" b="1" dirty="0">
              <a:solidFill>
                <a:srgbClr val="D34A4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578" y="5496208"/>
            <a:ext cx="3818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D34A44"/>
                </a:solidFill>
              </a:rPr>
              <a:t>Shear strength: the ability to resist sliding forces on a parallel plane.</a:t>
            </a:r>
            <a:endParaRPr lang="en-GB" b="1" dirty="0">
              <a:solidFill>
                <a:srgbClr val="D34A4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0723" y="2037099"/>
            <a:ext cx="3818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D34A44"/>
                </a:solidFill>
              </a:rPr>
              <a:t>Torsional strength: the ability to withstand twisting forces from applied torque or torsion</a:t>
            </a:r>
            <a:endParaRPr lang="en-GB" b="1" dirty="0">
              <a:solidFill>
                <a:srgbClr val="D34A4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0723" y="3376615"/>
            <a:ext cx="3818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D34A44"/>
                </a:solidFill>
              </a:rPr>
              <a:t>Hardness: the ability to resist abrasive wear</a:t>
            </a:r>
            <a:endParaRPr lang="en-GB" b="1" dirty="0">
              <a:solidFill>
                <a:srgbClr val="D34A4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80721" y="4439132"/>
            <a:ext cx="3818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D34A44"/>
                </a:solidFill>
              </a:rPr>
              <a:t>Toughness: the ability to absorb impact force without fracture</a:t>
            </a:r>
            <a:endParaRPr lang="en-GB" b="1" dirty="0">
              <a:solidFill>
                <a:srgbClr val="D34A4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0721" y="5362462"/>
            <a:ext cx="3818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D34A44"/>
                </a:solidFill>
              </a:rPr>
              <a:t>Plasticity: the ability to be permanently deformed and retain the deformed shape</a:t>
            </a:r>
            <a:endParaRPr lang="en-GB" b="1" dirty="0">
              <a:solidFill>
                <a:srgbClr val="D34A4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144" y="2334957"/>
            <a:ext cx="3161251" cy="316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4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Related image"/>
          <p:cNvSpPr>
            <a:spLocks noChangeAspect="1" noChangeArrowheads="1"/>
          </p:cNvSpPr>
          <p:nvPr/>
        </p:nvSpPr>
        <p:spPr bwMode="auto">
          <a:xfrm>
            <a:off x="155576" y="-16081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7" descr="Related image"/>
          <p:cNvSpPr>
            <a:spLocks noChangeAspect="1" noChangeArrowheads="1"/>
          </p:cNvSpPr>
          <p:nvPr/>
        </p:nvSpPr>
        <p:spPr bwMode="auto">
          <a:xfrm>
            <a:off x="307976" y="-14557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0" name="TextBox 319"/>
          <p:cNvSpPr txBox="1"/>
          <p:nvPr/>
        </p:nvSpPr>
        <p:spPr>
          <a:xfrm>
            <a:off x="1078545" y="231823"/>
            <a:ext cx="8418381" cy="70788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GB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Physical properties of materials</a:t>
            </a:r>
            <a:endParaRPr lang="en-GB" sz="2800" b="1" dirty="0">
              <a:solidFill>
                <a:schemeClr val="accent3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33" name="TextBox 632"/>
          <p:cNvSpPr txBox="1"/>
          <p:nvPr/>
        </p:nvSpPr>
        <p:spPr>
          <a:xfrm>
            <a:off x="304579" y="1226063"/>
            <a:ext cx="11710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  <a:cs typeface="Varela Round" panose="020B0604020202020204" charset="-79"/>
              </a:rPr>
              <a:t>Physical properties are associated with the actual make up or structure of the material. These properties include</a:t>
            </a:r>
          </a:p>
          <a:p>
            <a:endParaRPr lang="en-GB" dirty="0">
              <a:solidFill>
                <a:schemeClr val="tx1"/>
              </a:solidFill>
              <a:cs typeface="Varela Round" panose="020B0604020202020204" charset="-79"/>
            </a:endParaRPr>
          </a:p>
        </p:txBody>
      </p:sp>
      <p:sp>
        <p:nvSpPr>
          <p:cNvPr id="634" name="TextBox 633"/>
          <p:cNvSpPr txBox="1"/>
          <p:nvPr/>
        </p:nvSpPr>
        <p:spPr>
          <a:xfrm>
            <a:off x="304579" y="2037099"/>
            <a:ext cx="3818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D34A44"/>
                </a:solidFill>
              </a:rPr>
              <a:t>Density: the mass of the material in a standard volume of space.</a:t>
            </a:r>
            <a:endParaRPr lang="en-GB" b="1" dirty="0">
              <a:solidFill>
                <a:srgbClr val="D34A44"/>
              </a:solidFill>
            </a:endParaRPr>
          </a:p>
        </p:txBody>
      </p:sp>
      <p:sp>
        <p:nvSpPr>
          <p:cNvPr id="635" name="TextBox 634"/>
          <p:cNvSpPr txBox="1"/>
          <p:nvPr/>
        </p:nvSpPr>
        <p:spPr>
          <a:xfrm>
            <a:off x="8308054" y="1977329"/>
            <a:ext cx="38182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D34A44"/>
                </a:solidFill>
              </a:rPr>
              <a:t>Fusibility: the ability of the material to be fused or converted from a solid to a liquid or molten state, usually by heat. Good fusibility is an essential property for a metal being cast</a:t>
            </a:r>
            <a:endParaRPr lang="en-GB" b="1" dirty="0">
              <a:solidFill>
                <a:srgbClr val="D34A44"/>
              </a:solidFill>
            </a:endParaRPr>
          </a:p>
        </p:txBody>
      </p:sp>
      <p:sp>
        <p:nvSpPr>
          <p:cNvPr id="636" name="TextBox 635"/>
          <p:cNvSpPr txBox="1"/>
          <p:nvPr/>
        </p:nvSpPr>
        <p:spPr>
          <a:xfrm>
            <a:off x="304579" y="4716131"/>
            <a:ext cx="3818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D34A44"/>
                </a:solidFill>
              </a:rPr>
              <a:t>Magnetism: the natural force between objects that causes the material to attract iron or steels.</a:t>
            </a:r>
            <a:endParaRPr lang="en-GB" b="1" dirty="0">
              <a:solidFill>
                <a:srgbClr val="D34A44"/>
              </a:solidFill>
            </a:endParaRPr>
          </a:p>
        </p:txBody>
      </p:sp>
      <p:sp>
        <p:nvSpPr>
          <p:cNvPr id="637" name="TextBox 636"/>
          <p:cNvSpPr txBox="1"/>
          <p:nvPr/>
        </p:nvSpPr>
        <p:spPr>
          <a:xfrm>
            <a:off x="8308054" y="4439132"/>
            <a:ext cx="38182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D34A44"/>
                </a:solidFill>
              </a:rPr>
              <a:t>Corrosion/degradation resistance: the ability of the material to withstand environmental attack and decay</a:t>
            </a:r>
            <a:endParaRPr lang="en-GB" b="1" dirty="0">
              <a:solidFill>
                <a:srgbClr val="D34A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3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" grpId="0"/>
      <p:bldP spid="635" grpId="0"/>
      <p:bldP spid="6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8545" y="231823"/>
            <a:ext cx="9589455" cy="70788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GB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Electrical and thermal properties</a:t>
            </a:r>
            <a:endParaRPr lang="en-GB" sz="2800" b="1" dirty="0">
              <a:solidFill>
                <a:schemeClr val="accent3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935163"/>
            <a:ext cx="1920875" cy="403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04579" y="1226063"/>
            <a:ext cx="11710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  <a:cs typeface="Varela Round" panose="020B0604020202020204" charset="-79"/>
              </a:rPr>
              <a:t>Electrical and thermal properties may be the easiest to know and remember. From science lessons understanding how the two can impact a material can be quite simple.</a:t>
            </a:r>
          </a:p>
          <a:p>
            <a:endParaRPr lang="en-GB" dirty="0">
              <a:solidFill>
                <a:schemeClr val="tx1"/>
              </a:solidFill>
              <a:cs typeface="Varela Round" panose="020B0604020202020204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579" y="2037099"/>
            <a:ext cx="38182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D34A44"/>
                </a:solidFill>
              </a:rPr>
              <a:t>Electrical conductor: allows the flow of electrical current through the material. A good conductor gives a very little resistance to the flow of charge</a:t>
            </a:r>
            <a:endParaRPr lang="en-GB" b="1" dirty="0">
              <a:solidFill>
                <a:srgbClr val="D34A4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08054" y="1977329"/>
            <a:ext cx="38182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D34A44"/>
                </a:solidFill>
              </a:rPr>
              <a:t>Thermal conductor: allows the transfer of heat energy through the material. A material with high thermal conductivity allows the transfer of heat to occur quickly across </a:t>
            </a:r>
            <a:r>
              <a:rPr lang="en-GB" b="1" smtClean="0">
                <a:solidFill>
                  <a:srgbClr val="D34A44"/>
                </a:solidFill>
              </a:rPr>
              <a:t>the material.</a:t>
            </a:r>
            <a:endParaRPr lang="en-GB" b="1" dirty="0">
              <a:solidFill>
                <a:srgbClr val="D34A4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579" y="3863798"/>
            <a:ext cx="3818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D34A44"/>
                </a:solidFill>
              </a:rPr>
              <a:t>Electrical insulator: does not allow the flow of electricity through the material</a:t>
            </a:r>
            <a:endParaRPr lang="en-GB" b="1" dirty="0">
              <a:solidFill>
                <a:srgbClr val="D34A4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08054" y="3863798"/>
            <a:ext cx="3818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D34A44"/>
                </a:solidFill>
              </a:rPr>
              <a:t>Thermal Insulator: prevents the transfer of heat through the material</a:t>
            </a:r>
            <a:endParaRPr lang="en-GB" b="1" dirty="0">
              <a:solidFill>
                <a:srgbClr val="D34A4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08053" y="4993636"/>
            <a:ext cx="3818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D34A44"/>
                </a:solidFill>
              </a:rPr>
              <a:t>Thermal expansion: the increase in material volume in response to heat input.</a:t>
            </a:r>
            <a:endParaRPr lang="en-GB" b="1" dirty="0">
              <a:solidFill>
                <a:srgbClr val="D34A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3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8545" y="231823"/>
            <a:ext cx="9589455" cy="70788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GB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Optical properties</a:t>
            </a:r>
            <a:endParaRPr lang="en-GB" sz="2800" b="1" dirty="0">
              <a:solidFill>
                <a:schemeClr val="accent3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935163"/>
            <a:ext cx="1920875" cy="403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04576" y="1265812"/>
            <a:ext cx="632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D34A44"/>
                </a:solidFill>
              </a:rPr>
              <a:t>Opaque: prevents light from travelling through</a:t>
            </a:r>
            <a:endParaRPr lang="en-GB" b="1" dirty="0">
              <a:solidFill>
                <a:srgbClr val="D34A4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575" y="1911235"/>
            <a:ext cx="11502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D34A44"/>
                </a:solidFill>
              </a:rPr>
              <a:t>Translucent: allows light through but diffuses the light that objects appear blurred; frosted glass is an example of a translucent material.</a:t>
            </a:r>
            <a:endParaRPr lang="en-GB" b="1" dirty="0">
              <a:solidFill>
                <a:srgbClr val="D34A4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575" y="2863344"/>
            <a:ext cx="1150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D34A44"/>
                </a:solidFill>
              </a:rPr>
              <a:t>Transparent: allows light to pass through easily, which means you can see clearly through the material</a:t>
            </a:r>
            <a:endParaRPr lang="en-GB" b="1" dirty="0">
              <a:solidFill>
                <a:srgbClr val="D34A4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575" y="4786105"/>
            <a:ext cx="4941194" cy="1812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A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04576" y="4786105"/>
            <a:ext cx="886272" cy="310405"/>
          </a:xfrm>
          <a:prstGeom prst="rect">
            <a:avLst/>
          </a:prstGeom>
          <a:solidFill>
            <a:srgbClr val="FF0000"/>
          </a:solidFill>
          <a:ln>
            <a:solidFill>
              <a:srgbClr val="FFA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83310" y="4801565"/>
            <a:ext cx="102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Exam tip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077" y="5124802"/>
            <a:ext cx="4923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When answering questions that ask about the material properties of a product, use the correct term and justify why the property is needed – for example, acrylic is used for car headlight covers as it is transparent; this allows the light to shine through  and illuminate the road for the driver.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935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0" grpId="0"/>
      <p:bldP spid="2" grpId="0" animBg="1"/>
      <p:bldP spid="3" grpId="0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8545" y="231823"/>
            <a:ext cx="9589455" cy="70788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GB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Now test yourself</a:t>
            </a:r>
            <a:endParaRPr lang="en-GB" sz="2800" b="1" dirty="0">
              <a:solidFill>
                <a:schemeClr val="accent3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935163"/>
            <a:ext cx="1920875" cy="403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255594" y="1436945"/>
            <a:ext cx="9157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GB" dirty="0" smtClean="0">
                <a:solidFill>
                  <a:srgbClr val="D34A44"/>
                </a:solidFill>
              </a:rPr>
              <a:t>Define what is meant by the term ‘mechanical property’</a:t>
            </a:r>
          </a:p>
          <a:p>
            <a:pPr marL="342900" indent="-342900" algn="ctr">
              <a:buAutoNum type="arabicPeriod"/>
            </a:pPr>
            <a:endParaRPr lang="en-GB" dirty="0">
              <a:solidFill>
                <a:srgbClr val="D34A44"/>
              </a:solidFill>
            </a:endParaRPr>
          </a:p>
          <a:p>
            <a:pPr marL="342900" indent="-342900" algn="ctr">
              <a:buAutoNum type="arabicPeriod"/>
            </a:pPr>
            <a:r>
              <a:rPr lang="en-GB" dirty="0" smtClean="0">
                <a:solidFill>
                  <a:srgbClr val="D34A44"/>
                </a:solidFill>
              </a:rPr>
              <a:t>Define what is meant by the term ‘physical property’</a:t>
            </a:r>
          </a:p>
          <a:p>
            <a:pPr marL="342900" indent="-342900" algn="ctr">
              <a:buAutoNum type="arabicPeriod"/>
            </a:pPr>
            <a:endParaRPr lang="en-GB" dirty="0">
              <a:solidFill>
                <a:srgbClr val="D34A44"/>
              </a:solidFill>
            </a:endParaRPr>
          </a:p>
          <a:p>
            <a:pPr marL="342900" indent="-342900" algn="ctr">
              <a:buAutoNum type="arabicPeriod"/>
            </a:pPr>
            <a:r>
              <a:rPr lang="en-GB" dirty="0" smtClean="0">
                <a:solidFill>
                  <a:srgbClr val="D34A44"/>
                </a:solidFill>
              </a:rPr>
              <a:t>Name and define three types of mechanical strength properties</a:t>
            </a:r>
          </a:p>
          <a:p>
            <a:pPr marL="342900" indent="-342900" algn="ctr">
              <a:buAutoNum type="arabicPeriod"/>
            </a:pPr>
            <a:endParaRPr lang="en-GB" dirty="0">
              <a:solidFill>
                <a:srgbClr val="D34A44"/>
              </a:solidFill>
            </a:endParaRPr>
          </a:p>
          <a:p>
            <a:pPr marL="342900" indent="-342900" algn="ctr">
              <a:buAutoNum type="arabicPeriod"/>
            </a:pPr>
            <a:r>
              <a:rPr lang="en-GB" dirty="0" smtClean="0">
                <a:solidFill>
                  <a:srgbClr val="D34A44"/>
                </a:solidFill>
              </a:rPr>
              <a:t>Give three material properties and state why each is required for a single-use drinks bottle made from a polymer</a:t>
            </a:r>
          </a:p>
          <a:p>
            <a:pPr marL="342900" indent="-342900" algn="ctr">
              <a:buAutoNum type="arabicPeriod"/>
            </a:pPr>
            <a:endParaRPr lang="en-GB" dirty="0">
              <a:solidFill>
                <a:srgbClr val="D34A44"/>
              </a:solidFill>
            </a:endParaRPr>
          </a:p>
          <a:p>
            <a:pPr marL="342900" indent="-342900" algn="ctr">
              <a:buAutoNum type="arabicPeriod"/>
            </a:pPr>
            <a:r>
              <a:rPr lang="en-GB" dirty="0" smtClean="0">
                <a:solidFill>
                  <a:srgbClr val="D34A44"/>
                </a:solidFill>
              </a:rPr>
              <a:t>Explain why a workshop drill bit needs to be made from a hard material.</a:t>
            </a:r>
            <a:endParaRPr lang="en-GB" dirty="0">
              <a:solidFill>
                <a:srgbClr val="D34A4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575" y="5481542"/>
            <a:ext cx="4941194" cy="1160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04575" y="5481542"/>
            <a:ext cx="155280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Typical mistake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077" y="5820239"/>
            <a:ext cx="4923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Don’t make unjustified statements using generic terms such as ‘strong’. Use technical vocabulary with specific reasons related to the product.</a:t>
            </a:r>
            <a:endParaRPr lang="en-GB" sz="14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4"/>
          <a:stretch/>
        </p:blipFill>
        <p:spPr bwMode="auto">
          <a:xfrm>
            <a:off x="9723377" y="109776"/>
            <a:ext cx="2404454" cy="151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31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animBg="1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22270</TotalTime>
  <Words>853</Words>
  <Application>Microsoft Office PowerPoint</Application>
  <PresentationFormat>Widescreen</PresentationFormat>
  <Paragraphs>184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Insaniburger with Cheese</vt:lpstr>
      <vt:lpstr>Varela Round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Ryan</dc:creator>
  <cp:lastModifiedBy>Mark Ryan</cp:lastModifiedBy>
  <cp:revision>205</cp:revision>
  <cp:lastPrinted>2018-05-11T14:18:11Z</cp:lastPrinted>
  <dcterms:created xsi:type="dcterms:W3CDTF">2017-12-14T08:12:46Z</dcterms:created>
  <dcterms:modified xsi:type="dcterms:W3CDTF">2019-05-01T11:43:00Z</dcterms:modified>
</cp:coreProperties>
</file>