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341" r:id="rId2"/>
    <p:sldId id="286" r:id="rId3"/>
    <p:sldId id="340" r:id="rId4"/>
    <p:sldId id="339" r:id="rId5"/>
    <p:sldId id="352" r:id="rId6"/>
    <p:sldId id="356" r:id="rId7"/>
    <p:sldId id="357" r:id="rId8"/>
    <p:sldId id="350" r:id="rId9"/>
    <p:sldId id="355" r:id="rId10"/>
  </p:sldIdLst>
  <p:sldSz cx="12192000" cy="6858000"/>
  <p:notesSz cx="9926638" cy="14352588"/>
  <p:defaultTextStyle>
    <a:defPPr>
      <a:defRPr lang="en-US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A44"/>
    <a:srgbClr val="FF0000"/>
    <a:srgbClr val="FFA500"/>
    <a:srgbClr val="7BD100"/>
    <a:srgbClr val="00A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40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5" d="100"/>
          <a:sy n="35" d="100"/>
        </p:scale>
        <p:origin x="-2994" y="-102"/>
      </p:cViewPr>
      <p:guideLst>
        <p:guide orient="horz" pos="452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38EB4-3F57-4147-92DD-F83334D0A7A4}" type="doc">
      <dgm:prSet loTypeId="urn:microsoft.com/office/officeart/2011/layout/RadialPictureList" loCatId="picture" qsTypeId="urn:microsoft.com/office/officeart/2005/8/quickstyle/simple1" qsCatId="simple" csTypeId="urn:microsoft.com/office/officeart/2005/8/colors/colorful5" csCatId="colorful" phldr="1"/>
      <dgm:spPr/>
    </dgm:pt>
    <dgm:pt modelId="{78102E32-D894-4348-9EED-22075C8C7629}">
      <dgm:prSet phldrT="[Text]" custT="1"/>
      <dgm:spPr/>
      <dgm:t>
        <a:bodyPr/>
        <a:lstStyle/>
        <a:p>
          <a:r>
            <a:rPr lang="en-GB" sz="2400" dirty="0" smtClean="0">
              <a:latin typeface="Century Gothic" panose="020B0502020202020204" pitchFamily="34" charset="0"/>
            </a:rPr>
            <a:t>2. </a:t>
          </a:r>
          <a:r>
            <a:rPr lang="en-GB" sz="2400" smtClean="0">
              <a:latin typeface="Century Gothic" panose="020B0502020202020204" pitchFamily="34" charset="0"/>
            </a:rPr>
            <a:t>Classification of materials</a:t>
          </a:r>
          <a:endParaRPr lang="en-GB" sz="2400" dirty="0">
            <a:latin typeface="Century Gothic" panose="020B0502020202020204" pitchFamily="34" charset="0"/>
          </a:endParaRPr>
        </a:p>
      </dgm:t>
    </dgm:pt>
    <dgm:pt modelId="{4C8EA758-0120-4816-AC28-6EA491F4B2DF}" type="parTrans" cxnId="{0E91426D-550F-4043-9445-78F92947067C}">
      <dgm:prSet/>
      <dgm:spPr/>
      <dgm:t>
        <a:bodyPr/>
        <a:lstStyle/>
        <a:p>
          <a:endParaRPr lang="en-GB"/>
        </a:p>
      </dgm:t>
    </dgm:pt>
    <dgm:pt modelId="{BDDE51C5-8B73-4108-8274-C607725DAF50}" type="sibTrans" cxnId="{0E91426D-550F-4043-9445-78F92947067C}">
      <dgm:prSet/>
      <dgm:spPr/>
      <dgm:t>
        <a:bodyPr/>
        <a:lstStyle/>
        <a:p>
          <a:endParaRPr lang="en-GB"/>
        </a:p>
      </dgm:t>
    </dgm:pt>
    <dgm:pt modelId="{92942017-27F9-43D6-8C27-7F7789F6CF67}">
      <dgm:prSet/>
      <dgm:spPr/>
      <dgm:t>
        <a:bodyPr/>
        <a:lstStyle/>
        <a:p>
          <a:endParaRPr lang="en-GB" sz="1300" dirty="0"/>
        </a:p>
      </dgm:t>
    </dgm:pt>
    <dgm:pt modelId="{C82F9326-FEF0-4011-8205-23504384D3DA}" type="parTrans" cxnId="{2DBA48CC-7872-44A2-AD53-9BD01F1E599E}">
      <dgm:prSet/>
      <dgm:spPr/>
      <dgm:t>
        <a:bodyPr/>
        <a:lstStyle/>
        <a:p>
          <a:endParaRPr lang="en-GB"/>
        </a:p>
      </dgm:t>
    </dgm:pt>
    <dgm:pt modelId="{9118EFC7-F5CF-4215-A5E8-3AADB0837112}" type="sibTrans" cxnId="{2DBA48CC-7872-44A2-AD53-9BD01F1E599E}">
      <dgm:prSet/>
      <dgm:spPr/>
      <dgm:t>
        <a:bodyPr/>
        <a:lstStyle/>
        <a:p>
          <a:endParaRPr lang="en-GB"/>
        </a:p>
      </dgm:t>
    </dgm:pt>
    <dgm:pt modelId="{9BFB1077-8A81-48B2-942F-79BA8E24B68B}">
      <dgm:prSet/>
      <dgm:spPr/>
      <dgm:t>
        <a:bodyPr/>
        <a:lstStyle/>
        <a:p>
          <a:endParaRPr lang="en-GB" dirty="0"/>
        </a:p>
      </dgm:t>
    </dgm:pt>
    <dgm:pt modelId="{267ED1E8-5FE9-4C81-AFEC-254818A84962}" type="parTrans" cxnId="{C35FD282-A06E-4283-B733-A652E1D81419}">
      <dgm:prSet/>
      <dgm:spPr/>
      <dgm:t>
        <a:bodyPr/>
        <a:lstStyle/>
        <a:p>
          <a:endParaRPr lang="en-GB"/>
        </a:p>
      </dgm:t>
    </dgm:pt>
    <dgm:pt modelId="{3ECB09F3-7518-452B-AF0A-54F9E0A1F184}" type="sibTrans" cxnId="{C35FD282-A06E-4283-B733-A652E1D81419}">
      <dgm:prSet/>
      <dgm:spPr/>
      <dgm:t>
        <a:bodyPr/>
        <a:lstStyle/>
        <a:p>
          <a:endParaRPr lang="en-GB"/>
        </a:p>
      </dgm:t>
    </dgm:pt>
    <dgm:pt modelId="{93E4E3CF-BDDC-4636-885F-850619957D0D}">
      <dgm:prSet/>
      <dgm:spPr/>
      <dgm:t>
        <a:bodyPr/>
        <a:lstStyle/>
        <a:p>
          <a:endParaRPr lang="en-GB"/>
        </a:p>
      </dgm:t>
    </dgm:pt>
    <dgm:pt modelId="{D2DE7EEB-56A1-4D91-8E94-456636A26942}" type="parTrans" cxnId="{3F11152B-700D-47F1-87AA-7C6566FBFFC6}">
      <dgm:prSet/>
      <dgm:spPr/>
      <dgm:t>
        <a:bodyPr/>
        <a:lstStyle/>
        <a:p>
          <a:endParaRPr lang="en-GB"/>
        </a:p>
      </dgm:t>
    </dgm:pt>
    <dgm:pt modelId="{F2F135F2-2DB0-4B9B-9F1A-ED6989F8B630}" type="sibTrans" cxnId="{3F11152B-700D-47F1-87AA-7C6566FBFFC6}">
      <dgm:prSet/>
      <dgm:spPr/>
      <dgm:t>
        <a:bodyPr/>
        <a:lstStyle/>
        <a:p>
          <a:endParaRPr lang="en-GB"/>
        </a:p>
      </dgm:t>
    </dgm:pt>
    <dgm:pt modelId="{39D05135-5624-4096-A8BF-3076327C06A1}">
      <dgm:prSet/>
      <dgm:spPr/>
      <dgm:t>
        <a:bodyPr/>
        <a:lstStyle/>
        <a:p>
          <a:endParaRPr lang="en-GB" dirty="0"/>
        </a:p>
      </dgm:t>
    </dgm:pt>
    <dgm:pt modelId="{CB78AA7F-46E1-41C1-A985-B3B2332B6B27}" type="parTrans" cxnId="{72432D7D-9AF7-4E42-BAAE-907EEEE8B810}">
      <dgm:prSet/>
      <dgm:spPr/>
      <dgm:t>
        <a:bodyPr/>
        <a:lstStyle/>
        <a:p>
          <a:endParaRPr lang="en-GB"/>
        </a:p>
      </dgm:t>
    </dgm:pt>
    <dgm:pt modelId="{EC50F816-7F80-4631-9C12-70AD5E633FBC}" type="sibTrans" cxnId="{72432D7D-9AF7-4E42-BAAE-907EEEE8B810}">
      <dgm:prSet/>
      <dgm:spPr/>
      <dgm:t>
        <a:bodyPr/>
        <a:lstStyle/>
        <a:p>
          <a:endParaRPr lang="en-GB"/>
        </a:p>
      </dgm:t>
    </dgm:pt>
    <dgm:pt modelId="{CFE7B89F-79B4-43BF-93FB-41A624A1531B}">
      <dgm:prSet/>
      <dgm:spPr/>
      <dgm:t>
        <a:bodyPr/>
        <a:lstStyle/>
        <a:p>
          <a:endParaRPr lang="en-GB" dirty="0"/>
        </a:p>
      </dgm:t>
    </dgm:pt>
    <dgm:pt modelId="{8996C2A4-1BE8-451A-ACD8-CAB05F7392A0}" type="parTrans" cxnId="{3A54BB91-0B69-4C25-A89B-D7F5F9C0DD06}">
      <dgm:prSet/>
      <dgm:spPr/>
      <dgm:t>
        <a:bodyPr/>
        <a:lstStyle/>
        <a:p>
          <a:endParaRPr lang="en-GB"/>
        </a:p>
      </dgm:t>
    </dgm:pt>
    <dgm:pt modelId="{27E1273E-DA01-4928-B7F7-A48596E9A125}" type="sibTrans" cxnId="{3A54BB91-0B69-4C25-A89B-D7F5F9C0DD06}">
      <dgm:prSet/>
      <dgm:spPr/>
      <dgm:t>
        <a:bodyPr/>
        <a:lstStyle/>
        <a:p>
          <a:endParaRPr lang="en-GB"/>
        </a:p>
      </dgm:t>
    </dgm:pt>
    <dgm:pt modelId="{0966D617-E03F-4E31-9C48-E6AA3823BA2F}">
      <dgm:prSet/>
      <dgm:spPr/>
      <dgm:t>
        <a:bodyPr/>
        <a:lstStyle/>
        <a:p>
          <a:endParaRPr lang="en-US"/>
        </a:p>
      </dgm:t>
    </dgm:pt>
    <dgm:pt modelId="{EC3050F1-0887-4AB1-8F83-F6CC7E984685}" type="parTrans" cxnId="{01912912-B156-4D6E-A1C5-D46D207D2C07}">
      <dgm:prSet/>
      <dgm:spPr/>
      <dgm:t>
        <a:bodyPr/>
        <a:lstStyle/>
        <a:p>
          <a:endParaRPr lang="en-US"/>
        </a:p>
      </dgm:t>
    </dgm:pt>
    <dgm:pt modelId="{B4D6C505-7CFB-42C3-9291-D0A50F2D6D97}" type="sibTrans" cxnId="{01912912-B156-4D6E-A1C5-D46D207D2C07}">
      <dgm:prSet/>
      <dgm:spPr/>
      <dgm:t>
        <a:bodyPr/>
        <a:lstStyle/>
        <a:p>
          <a:endParaRPr lang="en-US"/>
        </a:p>
      </dgm:t>
    </dgm:pt>
    <dgm:pt modelId="{941B1A7F-908F-4306-B634-6DE06FEAD7AC}">
      <dgm:prSet/>
      <dgm:spPr/>
      <dgm:t>
        <a:bodyPr/>
        <a:lstStyle/>
        <a:p>
          <a:endParaRPr lang="en-US"/>
        </a:p>
      </dgm:t>
    </dgm:pt>
    <dgm:pt modelId="{CD67198F-3581-4EA8-8E42-4B345DD747E4}" type="parTrans" cxnId="{5F2201FF-7F33-428E-859E-573DCCA241AD}">
      <dgm:prSet/>
      <dgm:spPr/>
      <dgm:t>
        <a:bodyPr/>
        <a:lstStyle/>
        <a:p>
          <a:endParaRPr lang="en-US"/>
        </a:p>
      </dgm:t>
    </dgm:pt>
    <dgm:pt modelId="{FDDA575F-351A-45B4-8ADA-5F5ED4F96E7D}" type="sibTrans" cxnId="{5F2201FF-7F33-428E-859E-573DCCA241AD}">
      <dgm:prSet/>
      <dgm:spPr/>
      <dgm:t>
        <a:bodyPr/>
        <a:lstStyle/>
        <a:p>
          <a:endParaRPr lang="en-US"/>
        </a:p>
      </dgm:t>
    </dgm:pt>
    <dgm:pt modelId="{060C7A0C-C11F-49D0-97B0-2B15E37311B1}" type="pres">
      <dgm:prSet presAssocID="{DE238EB4-3F57-4147-92DD-F83334D0A7A4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D42D1261-1015-4CAF-ADAE-216E307F29C6}" type="pres">
      <dgm:prSet presAssocID="{78102E32-D894-4348-9EED-22075C8C7629}" presName="Parent" presStyleLbl="node1" presStyleIdx="0" presStyleCnt="2" custScaleX="89501" custScaleY="88183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BE9ACB6F-59FC-4E32-A862-27FDACADAB9E}" type="pres">
      <dgm:prSet presAssocID="{92942017-27F9-43D6-8C27-7F7789F6CF67}" presName="Accent" presStyleLbl="node1" presStyleIdx="1" presStyleCnt="2"/>
      <dgm:spPr/>
    </dgm:pt>
    <dgm:pt modelId="{4412B9E7-1742-467E-9437-0EECDD8B73F8}" type="pres">
      <dgm:prSet presAssocID="{92942017-27F9-43D6-8C27-7F7789F6CF67}" presName="Image1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en-US"/>
        </a:p>
      </dgm:t>
    </dgm:pt>
    <dgm:pt modelId="{C2C973B5-F7FD-4BC0-92D0-84BDBF1D1DF2}" type="pres">
      <dgm:prSet presAssocID="{92942017-27F9-43D6-8C27-7F7789F6CF67}" presName="Child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AEBED7-3D09-41C6-88A6-37A91E64C9B8}" type="pres">
      <dgm:prSet presAssocID="{0966D617-E03F-4E31-9C48-E6AA3823BA2F}" presName="Image2" presStyleCnt="0"/>
      <dgm:spPr/>
    </dgm:pt>
    <dgm:pt modelId="{64659403-2F0E-4E37-8B48-B914887B5ABD}" type="pres">
      <dgm:prSet presAssocID="{0966D617-E03F-4E31-9C48-E6AA3823BA2F}" presName="Imag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CAA72332-3CCD-4CF1-9EE5-44047A20FABA}" type="pres">
      <dgm:prSet presAssocID="{0966D617-E03F-4E31-9C48-E6AA3823BA2F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0311C-9821-41ED-A786-124B2E95BCCD}" type="pres">
      <dgm:prSet presAssocID="{941B1A7F-908F-4306-B634-6DE06FEAD7AC}" presName="Image3" presStyleCnt="0"/>
      <dgm:spPr/>
    </dgm:pt>
    <dgm:pt modelId="{2F2B2071-685C-4299-86C8-848B1B2CD1B7}" type="pres">
      <dgm:prSet presAssocID="{941B1A7F-908F-4306-B634-6DE06FEAD7AC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</dgm:spPr>
    </dgm:pt>
    <dgm:pt modelId="{D683C276-3F55-46A0-8D3E-586F4D194F88}" type="pres">
      <dgm:prSet presAssocID="{941B1A7F-908F-4306-B634-6DE06FEAD7AC}" presName="Child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2B4BA3-1F64-4231-BDC2-28B6DA6B54F0}" type="presOf" srcId="{92942017-27F9-43D6-8C27-7F7789F6CF67}" destId="{C2C973B5-F7FD-4BC0-92D0-84BDBF1D1DF2}" srcOrd="0" destOrd="0" presId="urn:microsoft.com/office/officeart/2011/layout/RadialPictureList"/>
    <dgm:cxn modelId="{2DBA48CC-7872-44A2-AD53-9BD01F1E599E}" srcId="{78102E32-D894-4348-9EED-22075C8C7629}" destId="{92942017-27F9-43D6-8C27-7F7789F6CF67}" srcOrd="0" destOrd="0" parTransId="{C82F9326-FEF0-4011-8205-23504384D3DA}" sibTransId="{9118EFC7-F5CF-4215-A5E8-3AADB0837112}"/>
    <dgm:cxn modelId="{0E91426D-550F-4043-9445-78F92947067C}" srcId="{DE238EB4-3F57-4147-92DD-F83334D0A7A4}" destId="{78102E32-D894-4348-9EED-22075C8C7629}" srcOrd="0" destOrd="0" parTransId="{4C8EA758-0120-4816-AC28-6EA491F4B2DF}" sibTransId="{BDDE51C5-8B73-4108-8274-C607725DAF50}"/>
    <dgm:cxn modelId="{5F2201FF-7F33-428E-859E-573DCCA241AD}" srcId="{78102E32-D894-4348-9EED-22075C8C7629}" destId="{941B1A7F-908F-4306-B634-6DE06FEAD7AC}" srcOrd="2" destOrd="0" parTransId="{CD67198F-3581-4EA8-8E42-4B345DD747E4}" sibTransId="{FDDA575F-351A-45B4-8ADA-5F5ED4F96E7D}"/>
    <dgm:cxn modelId="{48A2758A-466A-4AAD-85BA-B7599E6DC90F}" type="presOf" srcId="{78102E32-D894-4348-9EED-22075C8C7629}" destId="{D42D1261-1015-4CAF-ADAE-216E307F29C6}" srcOrd="0" destOrd="0" presId="urn:microsoft.com/office/officeart/2011/layout/RadialPictureList"/>
    <dgm:cxn modelId="{0449C342-C6FA-48CC-9DF5-33F6E500B302}" type="presOf" srcId="{0966D617-E03F-4E31-9C48-E6AA3823BA2F}" destId="{CAA72332-3CCD-4CF1-9EE5-44047A20FABA}" srcOrd="0" destOrd="0" presId="urn:microsoft.com/office/officeart/2011/layout/RadialPictureList"/>
    <dgm:cxn modelId="{4B680227-186B-4A0F-BC8B-3FB6A79F0702}" type="presOf" srcId="{941B1A7F-908F-4306-B634-6DE06FEAD7AC}" destId="{D683C276-3F55-46A0-8D3E-586F4D194F88}" srcOrd="0" destOrd="0" presId="urn:microsoft.com/office/officeart/2011/layout/RadialPictureList"/>
    <dgm:cxn modelId="{3A54BB91-0B69-4C25-A89B-D7F5F9C0DD06}" srcId="{DE238EB4-3F57-4147-92DD-F83334D0A7A4}" destId="{CFE7B89F-79B4-43BF-93FB-41A624A1531B}" srcOrd="3" destOrd="0" parTransId="{8996C2A4-1BE8-451A-ACD8-CAB05F7392A0}" sibTransId="{27E1273E-DA01-4928-B7F7-A48596E9A125}"/>
    <dgm:cxn modelId="{5A7B7643-AA64-4676-A678-B5EF93584DE9}" type="presOf" srcId="{DE238EB4-3F57-4147-92DD-F83334D0A7A4}" destId="{060C7A0C-C11F-49D0-97B0-2B15E37311B1}" srcOrd="0" destOrd="0" presId="urn:microsoft.com/office/officeart/2011/layout/RadialPictureList"/>
    <dgm:cxn modelId="{01912912-B156-4D6E-A1C5-D46D207D2C07}" srcId="{78102E32-D894-4348-9EED-22075C8C7629}" destId="{0966D617-E03F-4E31-9C48-E6AA3823BA2F}" srcOrd="1" destOrd="0" parTransId="{EC3050F1-0887-4AB1-8F83-F6CC7E984685}" sibTransId="{B4D6C505-7CFB-42C3-9291-D0A50F2D6D97}"/>
    <dgm:cxn modelId="{C35FD282-A06E-4283-B733-A652E1D81419}" srcId="{DE238EB4-3F57-4147-92DD-F83334D0A7A4}" destId="{9BFB1077-8A81-48B2-942F-79BA8E24B68B}" srcOrd="1" destOrd="0" parTransId="{267ED1E8-5FE9-4C81-AFEC-254818A84962}" sibTransId="{3ECB09F3-7518-452B-AF0A-54F9E0A1F184}"/>
    <dgm:cxn modelId="{72432D7D-9AF7-4E42-BAAE-907EEEE8B810}" srcId="{DE238EB4-3F57-4147-92DD-F83334D0A7A4}" destId="{39D05135-5624-4096-A8BF-3076327C06A1}" srcOrd="2" destOrd="0" parTransId="{CB78AA7F-46E1-41C1-A985-B3B2332B6B27}" sibTransId="{EC50F816-7F80-4631-9C12-70AD5E633FBC}"/>
    <dgm:cxn modelId="{3F11152B-700D-47F1-87AA-7C6566FBFFC6}" srcId="{DE238EB4-3F57-4147-92DD-F83334D0A7A4}" destId="{93E4E3CF-BDDC-4636-885F-850619957D0D}" srcOrd="4" destOrd="0" parTransId="{D2DE7EEB-56A1-4D91-8E94-456636A26942}" sibTransId="{F2F135F2-2DB0-4B9B-9F1A-ED6989F8B630}"/>
    <dgm:cxn modelId="{D388A334-CD4C-4028-B8A7-930296E6B716}" type="presParOf" srcId="{060C7A0C-C11F-49D0-97B0-2B15E37311B1}" destId="{D42D1261-1015-4CAF-ADAE-216E307F29C6}" srcOrd="0" destOrd="0" presId="urn:microsoft.com/office/officeart/2011/layout/RadialPictureList"/>
    <dgm:cxn modelId="{7A3E08AF-93EA-4A6F-9D7B-9E4CF1306343}" type="presParOf" srcId="{060C7A0C-C11F-49D0-97B0-2B15E37311B1}" destId="{BE9ACB6F-59FC-4E32-A862-27FDACADAB9E}" srcOrd="1" destOrd="0" presId="urn:microsoft.com/office/officeart/2011/layout/RadialPictureList"/>
    <dgm:cxn modelId="{0724265B-E648-4616-B101-AD241DADDBDE}" type="presParOf" srcId="{060C7A0C-C11F-49D0-97B0-2B15E37311B1}" destId="{4412B9E7-1742-467E-9437-0EECDD8B73F8}" srcOrd="2" destOrd="0" presId="urn:microsoft.com/office/officeart/2011/layout/RadialPictureList"/>
    <dgm:cxn modelId="{7B9FD109-DC23-4040-8828-5C9A9695CE2D}" type="presParOf" srcId="{060C7A0C-C11F-49D0-97B0-2B15E37311B1}" destId="{C2C973B5-F7FD-4BC0-92D0-84BDBF1D1DF2}" srcOrd="3" destOrd="0" presId="urn:microsoft.com/office/officeart/2011/layout/RadialPictureList"/>
    <dgm:cxn modelId="{58C225E5-EF6E-4C2B-9924-EDBE0158CA63}" type="presParOf" srcId="{060C7A0C-C11F-49D0-97B0-2B15E37311B1}" destId="{AEAEBED7-3D09-41C6-88A6-37A91E64C9B8}" srcOrd="4" destOrd="0" presId="urn:microsoft.com/office/officeart/2011/layout/RadialPictureList"/>
    <dgm:cxn modelId="{202B9FE7-6F04-40AA-AEC7-75C0A3886F11}" type="presParOf" srcId="{AEAEBED7-3D09-41C6-88A6-37A91E64C9B8}" destId="{64659403-2F0E-4E37-8B48-B914887B5ABD}" srcOrd="0" destOrd="0" presId="urn:microsoft.com/office/officeart/2011/layout/RadialPictureList"/>
    <dgm:cxn modelId="{6A648D70-970A-44AB-BE6C-E19AB28C96C8}" type="presParOf" srcId="{060C7A0C-C11F-49D0-97B0-2B15E37311B1}" destId="{CAA72332-3CCD-4CF1-9EE5-44047A20FABA}" srcOrd="5" destOrd="0" presId="urn:microsoft.com/office/officeart/2011/layout/RadialPictureList"/>
    <dgm:cxn modelId="{10A82CCD-710E-4452-A6B7-2ED3FAAD0C55}" type="presParOf" srcId="{060C7A0C-C11F-49D0-97B0-2B15E37311B1}" destId="{C780311C-9821-41ED-A786-124B2E95BCCD}" srcOrd="6" destOrd="0" presId="urn:microsoft.com/office/officeart/2011/layout/RadialPictureList"/>
    <dgm:cxn modelId="{C7AD4758-5E60-4FA5-95CA-63689B244DB0}" type="presParOf" srcId="{C780311C-9821-41ED-A786-124B2E95BCCD}" destId="{2F2B2071-685C-4299-86C8-848B1B2CD1B7}" srcOrd="0" destOrd="0" presId="urn:microsoft.com/office/officeart/2011/layout/RadialPictureList"/>
    <dgm:cxn modelId="{EC9F891E-B70E-418D-8315-2E8B8DDC3AA9}" type="presParOf" srcId="{060C7A0C-C11F-49D0-97B0-2B15E37311B1}" destId="{D683C276-3F55-46A0-8D3E-586F4D194F88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D1261-1015-4CAF-ADAE-216E307F29C6}">
      <dsp:nvSpPr>
        <dsp:cNvPr id="0" name=""/>
        <dsp:cNvSpPr/>
      </dsp:nvSpPr>
      <dsp:spPr>
        <a:xfrm>
          <a:off x="3074940" y="2007463"/>
          <a:ext cx="2920919" cy="28780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Century Gothic" panose="020B0502020202020204" pitchFamily="34" charset="0"/>
            </a:rPr>
            <a:t>2. </a:t>
          </a:r>
          <a:r>
            <a:rPr lang="en-GB" sz="2400" kern="1200" smtClean="0">
              <a:latin typeface="Century Gothic" panose="020B0502020202020204" pitchFamily="34" charset="0"/>
            </a:rPr>
            <a:t>Classification of materials</a:t>
          </a:r>
          <a:endParaRPr lang="en-GB" sz="2400" kern="1200" dirty="0">
            <a:latin typeface="Century Gothic" panose="020B0502020202020204" pitchFamily="34" charset="0"/>
          </a:endParaRPr>
        </a:p>
      </dsp:txBody>
      <dsp:txXfrm>
        <a:off x="3502699" y="2428943"/>
        <a:ext cx="2065401" cy="2035088"/>
      </dsp:txXfrm>
    </dsp:sp>
    <dsp:sp modelId="{BE9ACB6F-59FC-4E32-A862-27FDACADAB9E}">
      <dsp:nvSpPr>
        <dsp:cNvPr id="0" name=""/>
        <dsp:cNvSpPr/>
      </dsp:nvSpPr>
      <dsp:spPr>
        <a:xfrm>
          <a:off x="1220647" y="0"/>
          <a:ext cx="6578800" cy="6858000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2B9E7-1742-467E-9437-0EECDD8B73F8}">
      <dsp:nvSpPr>
        <dsp:cNvPr id="0" name=""/>
        <dsp:cNvSpPr/>
      </dsp:nvSpPr>
      <dsp:spPr>
        <a:xfrm>
          <a:off x="6064797" y="578129"/>
          <a:ext cx="1748301" cy="174879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973B5-F7FD-4BC0-92D0-84BDBF1D1DF2}">
      <dsp:nvSpPr>
        <dsp:cNvPr id="0" name=""/>
        <dsp:cNvSpPr/>
      </dsp:nvSpPr>
      <dsp:spPr>
        <a:xfrm>
          <a:off x="7945708" y="606247"/>
          <a:ext cx="2340169" cy="1692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endParaRPr lang="en-GB" sz="6500" kern="1200" dirty="0"/>
        </a:p>
      </dsp:txBody>
      <dsp:txXfrm>
        <a:off x="7945708" y="606247"/>
        <a:ext cx="2340169" cy="1692554"/>
      </dsp:txXfrm>
    </dsp:sp>
    <dsp:sp modelId="{64659403-2F0E-4E37-8B48-B914887B5ABD}">
      <dsp:nvSpPr>
        <dsp:cNvPr id="0" name=""/>
        <dsp:cNvSpPr/>
      </dsp:nvSpPr>
      <dsp:spPr>
        <a:xfrm>
          <a:off x="6740521" y="2567635"/>
          <a:ext cx="1748301" cy="174879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72332-3CCD-4CF1-9EE5-44047A20FABA}">
      <dsp:nvSpPr>
        <dsp:cNvPr id="0" name=""/>
        <dsp:cNvSpPr/>
      </dsp:nvSpPr>
      <dsp:spPr>
        <a:xfrm>
          <a:off x="8631183" y="2592324"/>
          <a:ext cx="2340169" cy="1692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endParaRPr lang="en-US" sz="6500" kern="1200"/>
        </a:p>
      </dsp:txBody>
      <dsp:txXfrm>
        <a:off x="8631183" y="2592324"/>
        <a:ext cx="2340169" cy="1692554"/>
      </dsp:txXfrm>
    </dsp:sp>
    <dsp:sp modelId="{2F2B2071-685C-4299-86C8-848B1B2CD1B7}">
      <dsp:nvSpPr>
        <dsp:cNvPr id="0" name=""/>
        <dsp:cNvSpPr/>
      </dsp:nvSpPr>
      <dsp:spPr>
        <a:xfrm>
          <a:off x="6064797" y="4585258"/>
          <a:ext cx="1748301" cy="174879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83C276-3F55-46A0-8D3E-586F4D194F88}">
      <dsp:nvSpPr>
        <dsp:cNvPr id="0" name=""/>
        <dsp:cNvSpPr/>
      </dsp:nvSpPr>
      <dsp:spPr>
        <a:xfrm>
          <a:off x="7945708" y="4620920"/>
          <a:ext cx="2340169" cy="1692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endParaRPr lang="en-US" sz="6500" kern="1200"/>
        </a:p>
      </dsp:txBody>
      <dsp:txXfrm>
        <a:off x="7945708" y="4620920"/>
        <a:ext cx="2340169" cy="1692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12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72012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B0D98450-0978-4679-9610-E0C14D98AB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2469"/>
            <a:ext cx="4301543" cy="720121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13632469"/>
            <a:ext cx="4301543" cy="720121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07882D58-FAB6-48DF-8938-59D4676D6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827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51833-2979-4DD1-8575-C650B60754C9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3875"/>
            <a:ext cx="8609012" cy="4843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7213"/>
            <a:ext cx="7942262" cy="5651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345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345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FA424-CB83-45E5-9797-3718414AC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7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A424-CB83-45E5-9797-3718414AC5E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12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5437" y="-1017708"/>
            <a:ext cx="6266329" cy="469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96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83" y="194874"/>
            <a:ext cx="761765" cy="76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17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ross 32"/>
          <p:cNvSpPr/>
          <p:nvPr userDrawn="1"/>
        </p:nvSpPr>
        <p:spPr>
          <a:xfrm>
            <a:off x="8893629" y="3062609"/>
            <a:ext cx="1314995" cy="1314994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 dirty="0"/>
          </a:p>
        </p:txBody>
      </p:sp>
      <p:sp>
        <p:nvSpPr>
          <p:cNvPr id="34" name="Cross 33"/>
          <p:cNvSpPr/>
          <p:nvPr userDrawn="1"/>
        </p:nvSpPr>
        <p:spPr>
          <a:xfrm>
            <a:off x="8402018" y="5690233"/>
            <a:ext cx="892628" cy="892628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35" name="Cross 34"/>
          <p:cNvSpPr/>
          <p:nvPr userDrawn="1"/>
        </p:nvSpPr>
        <p:spPr>
          <a:xfrm>
            <a:off x="623733" y="5750608"/>
            <a:ext cx="753577" cy="753577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36" name="Cross 35"/>
          <p:cNvSpPr/>
          <p:nvPr userDrawn="1"/>
        </p:nvSpPr>
        <p:spPr>
          <a:xfrm>
            <a:off x="11131430" y="3191977"/>
            <a:ext cx="528129" cy="528130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37" name="Cross 36"/>
          <p:cNvSpPr/>
          <p:nvPr userDrawn="1"/>
        </p:nvSpPr>
        <p:spPr>
          <a:xfrm>
            <a:off x="252009" y="5253820"/>
            <a:ext cx="427263" cy="427264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38" name="Cross 37"/>
          <p:cNvSpPr/>
          <p:nvPr userDrawn="1"/>
        </p:nvSpPr>
        <p:spPr>
          <a:xfrm>
            <a:off x="2403567" y="5926610"/>
            <a:ext cx="335280" cy="335280"/>
          </a:xfrm>
          <a:prstGeom prst="plus">
            <a:avLst>
              <a:gd name="adj" fmla="val 384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6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4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8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4753910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3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8167" y="205854"/>
            <a:ext cx="2792712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3200" b="1" dirty="0" smtClean="0">
                <a:solidFill>
                  <a:srgbClr val="7BD100"/>
                </a:solidFill>
                <a:latin typeface="Century Gothic" panose="020B0502020202020204" pitchFamily="34" charset="0"/>
              </a:rPr>
              <a:t>Starter</a:t>
            </a:r>
            <a:endParaRPr lang="en-GB" sz="2100" b="1" dirty="0">
              <a:solidFill>
                <a:srgbClr val="7BD1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88169" y="816404"/>
            <a:ext cx="5924578" cy="830995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 algn="ctr">
              <a:defRPr/>
            </a:pPr>
            <a:r>
              <a:rPr lang="en-GB" sz="2400" dirty="0"/>
              <a:t>For </a:t>
            </a:r>
            <a:r>
              <a:rPr lang="en-GB" sz="2400" dirty="0" smtClean="0"/>
              <a:t>2 </a:t>
            </a:r>
            <a:r>
              <a:rPr lang="en-GB" sz="2400" dirty="0"/>
              <a:t>minutes, discuss on your tables </a:t>
            </a:r>
            <a:r>
              <a:rPr lang="en-GB" sz="2400" dirty="0" smtClean="0"/>
              <a:t>and write in your book…</a:t>
            </a:r>
            <a:endParaRPr lang="en-GB" sz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ross 6"/>
          <p:cNvSpPr/>
          <p:nvPr/>
        </p:nvSpPr>
        <p:spPr>
          <a:xfrm>
            <a:off x="9412747" y="4130414"/>
            <a:ext cx="2246812" cy="2246812"/>
          </a:xfrm>
          <a:prstGeom prst="plus">
            <a:avLst>
              <a:gd name="adj" fmla="val 38402"/>
            </a:avLst>
          </a:prstGeom>
          <a:solidFill>
            <a:srgbClr val="D34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35" name="Cross 34"/>
          <p:cNvSpPr/>
          <p:nvPr/>
        </p:nvSpPr>
        <p:spPr>
          <a:xfrm>
            <a:off x="9412747" y="4130414"/>
            <a:ext cx="2246812" cy="2246812"/>
          </a:xfrm>
          <a:prstGeom prst="plus">
            <a:avLst>
              <a:gd name="adj" fmla="val 38402"/>
            </a:avLst>
          </a:prstGeom>
          <a:solidFill>
            <a:srgbClr val="7B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GB"/>
          </a:p>
        </p:txBody>
      </p:sp>
      <p:sp>
        <p:nvSpPr>
          <p:cNvPr id="15" name="Rounded Rectangle 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0:00</a:t>
            </a:r>
          </a:p>
        </p:txBody>
      </p:sp>
      <p:sp>
        <p:nvSpPr>
          <p:cNvPr id="16" name="Rounded Rectangle 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0:01</a:t>
            </a:r>
          </a:p>
        </p:txBody>
      </p:sp>
      <p:sp>
        <p:nvSpPr>
          <p:cNvPr id="17" name="Rounded Rectangle 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0:02</a:t>
            </a:r>
          </a:p>
        </p:txBody>
      </p:sp>
      <p:sp>
        <p:nvSpPr>
          <p:cNvPr id="18" name="Rounded Rectangle 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0:03</a:t>
            </a:r>
          </a:p>
        </p:txBody>
      </p:sp>
      <p:sp>
        <p:nvSpPr>
          <p:cNvPr id="19" name="Rounded Rectangle 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0:04</a:t>
            </a:r>
          </a:p>
        </p:txBody>
      </p:sp>
      <p:sp>
        <p:nvSpPr>
          <p:cNvPr id="20" name="Rounded Rectangle 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0:05</a:t>
            </a:r>
          </a:p>
        </p:txBody>
      </p:sp>
      <p:sp>
        <p:nvSpPr>
          <p:cNvPr id="21" name="Rounded Rectangle 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0:06</a:t>
            </a:r>
          </a:p>
        </p:txBody>
      </p:sp>
      <p:sp>
        <p:nvSpPr>
          <p:cNvPr id="22" name="Rounded Rectangle 1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0:07</a:t>
            </a:r>
          </a:p>
        </p:txBody>
      </p:sp>
      <p:sp>
        <p:nvSpPr>
          <p:cNvPr id="23" name="Rounded Rectangle 1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0:08</a:t>
            </a:r>
          </a:p>
        </p:txBody>
      </p:sp>
      <p:sp>
        <p:nvSpPr>
          <p:cNvPr id="24" name="Rounded Rectangle 1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0:09</a:t>
            </a:r>
          </a:p>
        </p:txBody>
      </p:sp>
      <p:sp>
        <p:nvSpPr>
          <p:cNvPr id="25" name="Rounded Rectangle 1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0:10</a:t>
            </a:r>
          </a:p>
        </p:txBody>
      </p:sp>
      <p:sp>
        <p:nvSpPr>
          <p:cNvPr id="26" name="Rounded Rectangle 1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0:11</a:t>
            </a:r>
          </a:p>
        </p:txBody>
      </p:sp>
      <p:sp>
        <p:nvSpPr>
          <p:cNvPr id="27" name="Rounded Rectangle 1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0:12</a:t>
            </a:r>
          </a:p>
        </p:txBody>
      </p:sp>
      <p:sp>
        <p:nvSpPr>
          <p:cNvPr id="28" name="Rounded Rectangle 1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0:13</a:t>
            </a:r>
          </a:p>
        </p:txBody>
      </p:sp>
      <p:sp>
        <p:nvSpPr>
          <p:cNvPr id="29" name="Rounded Rectangle 1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0:14</a:t>
            </a:r>
          </a:p>
        </p:txBody>
      </p:sp>
      <p:sp>
        <p:nvSpPr>
          <p:cNvPr id="30" name="Rounded Rectangle 1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0:15</a:t>
            </a:r>
          </a:p>
        </p:txBody>
      </p:sp>
      <p:sp>
        <p:nvSpPr>
          <p:cNvPr id="31" name="Rounded Rectangle 1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0:16</a:t>
            </a:r>
          </a:p>
        </p:txBody>
      </p:sp>
      <p:sp>
        <p:nvSpPr>
          <p:cNvPr id="32" name="Rounded Rectangle 2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0:17</a:t>
            </a:r>
          </a:p>
        </p:txBody>
      </p:sp>
      <p:sp>
        <p:nvSpPr>
          <p:cNvPr id="33" name="Rounded Rectangle 2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0:18</a:t>
            </a:r>
          </a:p>
        </p:txBody>
      </p:sp>
      <p:sp>
        <p:nvSpPr>
          <p:cNvPr id="34" name="Rounded Rectangle 2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0:19</a:t>
            </a:r>
          </a:p>
        </p:txBody>
      </p:sp>
      <p:sp>
        <p:nvSpPr>
          <p:cNvPr id="36" name="Rounded Rectangle 2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0:20</a:t>
            </a:r>
          </a:p>
        </p:txBody>
      </p:sp>
      <p:sp>
        <p:nvSpPr>
          <p:cNvPr id="37" name="Rounded Rectangle 2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0:21</a:t>
            </a:r>
          </a:p>
        </p:txBody>
      </p:sp>
      <p:sp>
        <p:nvSpPr>
          <p:cNvPr id="38" name="Rounded Rectangle 2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0:22</a:t>
            </a:r>
          </a:p>
        </p:txBody>
      </p:sp>
      <p:sp>
        <p:nvSpPr>
          <p:cNvPr id="39" name="Rounded Rectangle 2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0:23</a:t>
            </a:r>
          </a:p>
        </p:txBody>
      </p:sp>
      <p:sp>
        <p:nvSpPr>
          <p:cNvPr id="40" name="Rounded Rectangle 2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0:24</a:t>
            </a:r>
          </a:p>
        </p:txBody>
      </p:sp>
      <p:sp>
        <p:nvSpPr>
          <p:cNvPr id="41" name="Rounded Rectangle 2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0:25</a:t>
            </a:r>
          </a:p>
        </p:txBody>
      </p:sp>
      <p:sp>
        <p:nvSpPr>
          <p:cNvPr id="42" name="Rounded Rectangle 2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0:26</a:t>
            </a:r>
          </a:p>
        </p:txBody>
      </p:sp>
      <p:sp>
        <p:nvSpPr>
          <p:cNvPr id="43" name="Rounded Rectangle 3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0:27</a:t>
            </a:r>
          </a:p>
        </p:txBody>
      </p:sp>
      <p:sp>
        <p:nvSpPr>
          <p:cNvPr id="44" name="Rounded Rectangle 3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0:28</a:t>
            </a:r>
          </a:p>
        </p:txBody>
      </p:sp>
      <p:sp>
        <p:nvSpPr>
          <p:cNvPr id="45" name="Rounded Rectangle 3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0:29</a:t>
            </a:r>
          </a:p>
        </p:txBody>
      </p:sp>
      <p:sp>
        <p:nvSpPr>
          <p:cNvPr id="46" name="Rounded Rectangle 3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0:30</a:t>
            </a:r>
          </a:p>
        </p:txBody>
      </p:sp>
      <p:sp>
        <p:nvSpPr>
          <p:cNvPr id="47" name="Rounded Rectangle 3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0:31</a:t>
            </a:r>
          </a:p>
        </p:txBody>
      </p:sp>
      <p:sp>
        <p:nvSpPr>
          <p:cNvPr id="48" name="Rounded Rectangle 3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0:32</a:t>
            </a:r>
          </a:p>
        </p:txBody>
      </p:sp>
      <p:sp>
        <p:nvSpPr>
          <p:cNvPr id="49" name="Rounded Rectangle 3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0:33</a:t>
            </a:r>
          </a:p>
        </p:txBody>
      </p:sp>
      <p:sp>
        <p:nvSpPr>
          <p:cNvPr id="50" name="Rounded Rectangle 3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0:34</a:t>
            </a:r>
          </a:p>
        </p:txBody>
      </p:sp>
      <p:sp>
        <p:nvSpPr>
          <p:cNvPr id="51" name="Rounded Rectangle 3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0:35</a:t>
            </a:r>
          </a:p>
        </p:txBody>
      </p:sp>
      <p:sp>
        <p:nvSpPr>
          <p:cNvPr id="52" name="Rounded Rectangle 3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0:36</a:t>
            </a:r>
          </a:p>
        </p:txBody>
      </p:sp>
      <p:sp>
        <p:nvSpPr>
          <p:cNvPr id="53" name="Rounded Rectangle 4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0:37</a:t>
            </a:r>
          </a:p>
        </p:txBody>
      </p:sp>
      <p:sp>
        <p:nvSpPr>
          <p:cNvPr id="54" name="Rounded Rectangle 4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0:38</a:t>
            </a:r>
          </a:p>
        </p:txBody>
      </p:sp>
      <p:sp>
        <p:nvSpPr>
          <p:cNvPr id="55" name="Rounded Rectangle 4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0:39</a:t>
            </a:r>
          </a:p>
        </p:txBody>
      </p:sp>
      <p:sp>
        <p:nvSpPr>
          <p:cNvPr id="56" name="Rounded Rectangle 4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0:40</a:t>
            </a:r>
          </a:p>
        </p:txBody>
      </p:sp>
      <p:sp>
        <p:nvSpPr>
          <p:cNvPr id="57" name="Rounded Rectangle 4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0:41</a:t>
            </a:r>
          </a:p>
        </p:txBody>
      </p:sp>
      <p:sp>
        <p:nvSpPr>
          <p:cNvPr id="58" name="Rounded Rectangle 4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0:42</a:t>
            </a:r>
          </a:p>
        </p:txBody>
      </p:sp>
      <p:sp>
        <p:nvSpPr>
          <p:cNvPr id="59" name="Rounded Rectangle 4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0:43</a:t>
            </a:r>
          </a:p>
        </p:txBody>
      </p:sp>
      <p:sp>
        <p:nvSpPr>
          <p:cNvPr id="60" name="Rounded Rectangle 4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0:44</a:t>
            </a:r>
          </a:p>
        </p:txBody>
      </p:sp>
      <p:sp>
        <p:nvSpPr>
          <p:cNvPr id="61" name="Rounded Rectangle 4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0:45</a:t>
            </a:r>
          </a:p>
        </p:txBody>
      </p:sp>
      <p:sp>
        <p:nvSpPr>
          <p:cNvPr id="62" name="Rounded Rectangle 4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0:46</a:t>
            </a:r>
          </a:p>
        </p:txBody>
      </p:sp>
      <p:sp>
        <p:nvSpPr>
          <p:cNvPr id="63" name="Rounded Rectangle 5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0:47</a:t>
            </a:r>
          </a:p>
        </p:txBody>
      </p:sp>
      <p:sp>
        <p:nvSpPr>
          <p:cNvPr id="64" name="Rounded Rectangle 5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0:48</a:t>
            </a:r>
          </a:p>
        </p:txBody>
      </p:sp>
      <p:sp>
        <p:nvSpPr>
          <p:cNvPr id="65" name="Rounded Rectangle 5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0:49</a:t>
            </a:r>
          </a:p>
        </p:txBody>
      </p:sp>
      <p:sp>
        <p:nvSpPr>
          <p:cNvPr id="66" name="Rounded Rectangle 5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0:50</a:t>
            </a:r>
          </a:p>
        </p:txBody>
      </p:sp>
      <p:sp>
        <p:nvSpPr>
          <p:cNvPr id="67" name="Rounded Rectangle 5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0:51</a:t>
            </a:r>
          </a:p>
        </p:txBody>
      </p:sp>
      <p:sp>
        <p:nvSpPr>
          <p:cNvPr id="68" name="Rounded Rectangle 5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0:52</a:t>
            </a:r>
          </a:p>
        </p:txBody>
      </p:sp>
      <p:sp>
        <p:nvSpPr>
          <p:cNvPr id="69" name="Rounded Rectangle 5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0:53</a:t>
            </a:r>
          </a:p>
        </p:txBody>
      </p:sp>
      <p:sp>
        <p:nvSpPr>
          <p:cNvPr id="70" name="Rounded Rectangle 5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0:54</a:t>
            </a:r>
          </a:p>
        </p:txBody>
      </p:sp>
      <p:sp>
        <p:nvSpPr>
          <p:cNvPr id="71" name="Rounded Rectangle 5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0:55</a:t>
            </a:r>
          </a:p>
        </p:txBody>
      </p:sp>
      <p:sp>
        <p:nvSpPr>
          <p:cNvPr id="72" name="Rounded Rectangle 5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0:56</a:t>
            </a:r>
          </a:p>
        </p:txBody>
      </p:sp>
      <p:sp>
        <p:nvSpPr>
          <p:cNvPr id="73" name="Rounded Rectangle 6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0:57</a:t>
            </a:r>
          </a:p>
        </p:txBody>
      </p:sp>
      <p:sp>
        <p:nvSpPr>
          <p:cNvPr id="74" name="Rounded Rectangle 6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0:58</a:t>
            </a:r>
          </a:p>
        </p:txBody>
      </p:sp>
      <p:sp>
        <p:nvSpPr>
          <p:cNvPr id="75" name="Rounded Rectangle 6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0:59</a:t>
            </a:r>
          </a:p>
        </p:txBody>
      </p:sp>
      <p:sp>
        <p:nvSpPr>
          <p:cNvPr id="76" name="Rounded Rectangle 6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1:00</a:t>
            </a:r>
          </a:p>
        </p:txBody>
      </p:sp>
      <p:sp>
        <p:nvSpPr>
          <p:cNvPr id="77" name="Rounded Rectangle 6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1:01</a:t>
            </a:r>
          </a:p>
        </p:txBody>
      </p:sp>
      <p:sp>
        <p:nvSpPr>
          <p:cNvPr id="78" name="Rounded Rectangle 6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1:02</a:t>
            </a:r>
          </a:p>
        </p:txBody>
      </p:sp>
      <p:sp>
        <p:nvSpPr>
          <p:cNvPr id="79" name="Rounded Rectangle 6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1:03</a:t>
            </a:r>
          </a:p>
        </p:txBody>
      </p:sp>
      <p:sp>
        <p:nvSpPr>
          <p:cNvPr id="80" name="Rounded Rectangle 6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1:04</a:t>
            </a:r>
          </a:p>
        </p:txBody>
      </p:sp>
      <p:sp>
        <p:nvSpPr>
          <p:cNvPr id="81" name="Rounded Rectangle 6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1:05</a:t>
            </a:r>
          </a:p>
        </p:txBody>
      </p:sp>
      <p:sp>
        <p:nvSpPr>
          <p:cNvPr id="82" name="Rounded Rectangle 6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1:06</a:t>
            </a:r>
          </a:p>
        </p:txBody>
      </p:sp>
      <p:sp>
        <p:nvSpPr>
          <p:cNvPr id="83" name="Rounded Rectangle 7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1:07</a:t>
            </a:r>
          </a:p>
        </p:txBody>
      </p:sp>
      <p:sp>
        <p:nvSpPr>
          <p:cNvPr id="84" name="Rounded Rectangle 7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1:08</a:t>
            </a:r>
          </a:p>
        </p:txBody>
      </p:sp>
      <p:sp>
        <p:nvSpPr>
          <p:cNvPr id="85" name="Rounded Rectangle 7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1:09</a:t>
            </a:r>
          </a:p>
        </p:txBody>
      </p:sp>
      <p:sp>
        <p:nvSpPr>
          <p:cNvPr id="86" name="Rounded Rectangle 7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1:10</a:t>
            </a:r>
          </a:p>
        </p:txBody>
      </p:sp>
      <p:sp>
        <p:nvSpPr>
          <p:cNvPr id="87" name="Rounded Rectangle 7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1:11</a:t>
            </a:r>
          </a:p>
        </p:txBody>
      </p:sp>
      <p:sp>
        <p:nvSpPr>
          <p:cNvPr id="88" name="Rounded Rectangle 7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1:12</a:t>
            </a:r>
          </a:p>
        </p:txBody>
      </p:sp>
      <p:sp>
        <p:nvSpPr>
          <p:cNvPr id="89" name="Rounded Rectangle 7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1:13</a:t>
            </a:r>
          </a:p>
        </p:txBody>
      </p:sp>
      <p:sp>
        <p:nvSpPr>
          <p:cNvPr id="90" name="Rounded Rectangle 7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1:14</a:t>
            </a:r>
          </a:p>
        </p:txBody>
      </p:sp>
      <p:sp>
        <p:nvSpPr>
          <p:cNvPr id="91" name="Rounded Rectangle 7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1:15</a:t>
            </a:r>
          </a:p>
        </p:txBody>
      </p:sp>
      <p:sp>
        <p:nvSpPr>
          <p:cNvPr id="92" name="Rounded Rectangle 7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1:16</a:t>
            </a:r>
          </a:p>
        </p:txBody>
      </p:sp>
      <p:sp>
        <p:nvSpPr>
          <p:cNvPr id="93" name="Rounded Rectangle 8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1:17</a:t>
            </a:r>
          </a:p>
        </p:txBody>
      </p:sp>
      <p:sp>
        <p:nvSpPr>
          <p:cNvPr id="94" name="Rounded Rectangle 8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1:18</a:t>
            </a:r>
          </a:p>
        </p:txBody>
      </p:sp>
      <p:sp>
        <p:nvSpPr>
          <p:cNvPr id="95" name="Rounded Rectangle 8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1:19</a:t>
            </a:r>
          </a:p>
        </p:txBody>
      </p:sp>
      <p:sp>
        <p:nvSpPr>
          <p:cNvPr id="96" name="Rounded Rectangle 8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1:20</a:t>
            </a:r>
          </a:p>
        </p:txBody>
      </p:sp>
      <p:sp>
        <p:nvSpPr>
          <p:cNvPr id="97" name="Rounded Rectangle 8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1:21</a:t>
            </a:r>
          </a:p>
        </p:txBody>
      </p:sp>
      <p:sp>
        <p:nvSpPr>
          <p:cNvPr id="98" name="Rounded Rectangle 8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1:22</a:t>
            </a:r>
          </a:p>
        </p:txBody>
      </p:sp>
      <p:sp>
        <p:nvSpPr>
          <p:cNvPr id="99" name="Rounded Rectangle 8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1:23</a:t>
            </a:r>
          </a:p>
        </p:txBody>
      </p:sp>
      <p:sp>
        <p:nvSpPr>
          <p:cNvPr id="100" name="Rounded Rectangle 8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1:24</a:t>
            </a:r>
          </a:p>
        </p:txBody>
      </p:sp>
      <p:sp>
        <p:nvSpPr>
          <p:cNvPr id="101" name="Rounded Rectangle 8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1:25</a:t>
            </a:r>
          </a:p>
        </p:txBody>
      </p:sp>
      <p:sp>
        <p:nvSpPr>
          <p:cNvPr id="102" name="Rounded Rectangle 8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1:26</a:t>
            </a:r>
          </a:p>
        </p:txBody>
      </p:sp>
      <p:sp>
        <p:nvSpPr>
          <p:cNvPr id="103" name="Rounded Rectangle 9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1:27</a:t>
            </a:r>
          </a:p>
        </p:txBody>
      </p:sp>
      <p:sp>
        <p:nvSpPr>
          <p:cNvPr id="104" name="Rounded Rectangle 9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1:28</a:t>
            </a:r>
          </a:p>
        </p:txBody>
      </p:sp>
      <p:sp>
        <p:nvSpPr>
          <p:cNvPr id="105" name="Rounded Rectangle 9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1:29</a:t>
            </a:r>
          </a:p>
        </p:txBody>
      </p:sp>
      <p:sp>
        <p:nvSpPr>
          <p:cNvPr id="106" name="Rounded Rectangle 9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1:30</a:t>
            </a:r>
          </a:p>
        </p:txBody>
      </p:sp>
      <p:sp>
        <p:nvSpPr>
          <p:cNvPr id="107" name="Rounded Rectangle 9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1:31</a:t>
            </a:r>
          </a:p>
        </p:txBody>
      </p:sp>
      <p:sp>
        <p:nvSpPr>
          <p:cNvPr id="108" name="Rounded Rectangle 9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1:32</a:t>
            </a:r>
          </a:p>
        </p:txBody>
      </p:sp>
      <p:sp>
        <p:nvSpPr>
          <p:cNvPr id="109" name="Rounded Rectangle 9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1:33</a:t>
            </a:r>
          </a:p>
        </p:txBody>
      </p:sp>
      <p:sp>
        <p:nvSpPr>
          <p:cNvPr id="110" name="Rounded Rectangle 9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1:34</a:t>
            </a:r>
          </a:p>
        </p:txBody>
      </p:sp>
      <p:sp>
        <p:nvSpPr>
          <p:cNvPr id="111" name="Rounded Rectangle 9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1:35</a:t>
            </a:r>
          </a:p>
        </p:txBody>
      </p:sp>
      <p:sp>
        <p:nvSpPr>
          <p:cNvPr id="112" name="Rounded Rectangle 9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1:36</a:t>
            </a:r>
          </a:p>
        </p:txBody>
      </p:sp>
      <p:sp>
        <p:nvSpPr>
          <p:cNvPr id="113" name="Rounded Rectangle 10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1:37</a:t>
            </a:r>
          </a:p>
        </p:txBody>
      </p:sp>
      <p:sp>
        <p:nvSpPr>
          <p:cNvPr id="114" name="Rounded Rectangle 10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1:38</a:t>
            </a:r>
          </a:p>
        </p:txBody>
      </p:sp>
      <p:sp>
        <p:nvSpPr>
          <p:cNvPr id="115" name="Rounded Rectangle 10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1:39</a:t>
            </a:r>
          </a:p>
        </p:txBody>
      </p:sp>
      <p:sp>
        <p:nvSpPr>
          <p:cNvPr id="116" name="Rounded Rectangle 10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1:40</a:t>
            </a:r>
          </a:p>
        </p:txBody>
      </p:sp>
      <p:sp>
        <p:nvSpPr>
          <p:cNvPr id="117" name="Rounded Rectangle 10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1:41</a:t>
            </a:r>
          </a:p>
        </p:txBody>
      </p:sp>
      <p:sp>
        <p:nvSpPr>
          <p:cNvPr id="118" name="Rounded Rectangle 10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1:42</a:t>
            </a:r>
          </a:p>
        </p:txBody>
      </p:sp>
      <p:sp>
        <p:nvSpPr>
          <p:cNvPr id="119" name="Rounded Rectangle 10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1:43</a:t>
            </a:r>
          </a:p>
        </p:txBody>
      </p:sp>
      <p:sp>
        <p:nvSpPr>
          <p:cNvPr id="120" name="Rounded Rectangle 10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1:44</a:t>
            </a:r>
          </a:p>
        </p:txBody>
      </p:sp>
      <p:sp>
        <p:nvSpPr>
          <p:cNvPr id="121" name="Rounded Rectangle 10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1:45</a:t>
            </a:r>
          </a:p>
        </p:txBody>
      </p:sp>
      <p:sp>
        <p:nvSpPr>
          <p:cNvPr id="122" name="Rounded Rectangle 10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1:46</a:t>
            </a:r>
          </a:p>
        </p:txBody>
      </p:sp>
      <p:sp>
        <p:nvSpPr>
          <p:cNvPr id="123" name="Rounded Rectangle 11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1:47</a:t>
            </a:r>
          </a:p>
        </p:txBody>
      </p:sp>
      <p:sp>
        <p:nvSpPr>
          <p:cNvPr id="124" name="Rounded Rectangle 11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1:48</a:t>
            </a:r>
          </a:p>
        </p:txBody>
      </p:sp>
      <p:sp>
        <p:nvSpPr>
          <p:cNvPr id="125" name="Rounded Rectangle 11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1:49</a:t>
            </a:r>
          </a:p>
        </p:txBody>
      </p:sp>
      <p:sp>
        <p:nvSpPr>
          <p:cNvPr id="126" name="Rounded Rectangle 11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1:50</a:t>
            </a:r>
          </a:p>
        </p:txBody>
      </p:sp>
      <p:sp>
        <p:nvSpPr>
          <p:cNvPr id="127" name="Rounded Rectangle 114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1:51</a:t>
            </a:r>
          </a:p>
        </p:txBody>
      </p:sp>
      <p:sp>
        <p:nvSpPr>
          <p:cNvPr id="128" name="Rounded Rectangle 115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1:52</a:t>
            </a:r>
          </a:p>
        </p:txBody>
      </p:sp>
      <p:sp>
        <p:nvSpPr>
          <p:cNvPr id="129" name="Rounded Rectangle 116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1:53</a:t>
            </a:r>
          </a:p>
        </p:txBody>
      </p:sp>
      <p:sp>
        <p:nvSpPr>
          <p:cNvPr id="130" name="Rounded Rectangle 117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1:54</a:t>
            </a:r>
          </a:p>
        </p:txBody>
      </p:sp>
      <p:sp>
        <p:nvSpPr>
          <p:cNvPr id="131" name="Rounded Rectangle 118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1:55</a:t>
            </a:r>
          </a:p>
        </p:txBody>
      </p:sp>
      <p:sp>
        <p:nvSpPr>
          <p:cNvPr id="132" name="Rounded Rectangle 119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1:56</a:t>
            </a:r>
          </a:p>
        </p:txBody>
      </p:sp>
      <p:sp>
        <p:nvSpPr>
          <p:cNvPr id="133" name="Rounded Rectangle 120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1:57</a:t>
            </a:r>
          </a:p>
        </p:txBody>
      </p:sp>
      <p:sp>
        <p:nvSpPr>
          <p:cNvPr id="134" name="Rounded Rectangle 121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1:58</a:t>
            </a:r>
          </a:p>
        </p:txBody>
      </p:sp>
      <p:sp>
        <p:nvSpPr>
          <p:cNvPr id="135" name="Rounded Rectangle 122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1:59</a:t>
            </a:r>
          </a:p>
        </p:txBody>
      </p:sp>
      <p:sp>
        <p:nvSpPr>
          <p:cNvPr id="136" name="Rounded Rectangle 123"/>
          <p:cNvSpPr/>
          <p:nvPr/>
        </p:nvSpPr>
        <p:spPr>
          <a:xfrm>
            <a:off x="9790386" y="348698"/>
            <a:ext cx="2049517" cy="883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8">
            <a:solidFill>
              <a:schemeClr val="accent6">
                <a:lumMod val="75000"/>
              </a:schemeClr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</a:rPr>
              <a:t>2:00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19922" y="4629918"/>
            <a:ext cx="1978703" cy="19013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36" tIns="45719" rIns="91436" bIns="45719" spcCol="0" rtlCol="0" anchor="ctr"/>
          <a:lstStyle/>
          <a:p>
            <a:pPr algn="ctr"/>
            <a:endParaRPr lang="en-GB"/>
          </a:p>
        </p:txBody>
      </p:sp>
      <p:sp>
        <p:nvSpPr>
          <p:cNvPr id="138" name="Up-Down Arrow 137"/>
          <p:cNvSpPr/>
          <p:nvPr/>
        </p:nvSpPr>
        <p:spPr>
          <a:xfrm>
            <a:off x="1963713" y="4644785"/>
            <a:ext cx="269823" cy="677104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36" tIns="45719" rIns="91436" bIns="45719" spcCol="0" rtlCol="0" anchor="ctr"/>
          <a:lstStyle/>
          <a:p>
            <a:pPr algn="ctr"/>
            <a:endParaRPr lang="en-GB"/>
          </a:p>
        </p:txBody>
      </p:sp>
      <p:sp>
        <p:nvSpPr>
          <p:cNvPr id="139" name="TextBox 138"/>
          <p:cNvSpPr txBox="1"/>
          <p:nvPr/>
        </p:nvSpPr>
        <p:spPr>
          <a:xfrm>
            <a:off x="119922" y="4708456"/>
            <a:ext cx="1843789" cy="646329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STRETCH AND CHALLENGE </a:t>
            </a:r>
            <a:endParaRPr lang="en-GB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9921" y="5385560"/>
            <a:ext cx="2046160" cy="101566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1500" dirty="0" smtClean="0"/>
              <a:t>Why may have you seen these terms before? give examples</a:t>
            </a:r>
            <a:endParaRPr lang="en-GB" sz="1500" dirty="0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119922" y="4629918"/>
            <a:ext cx="1978703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2" name="Title 1"/>
          <p:cNvSpPr txBox="1">
            <a:spLocks/>
          </p:cNvSpPr>
          <p:nvPr/>
        </p:nvSpPr>
        <p:spPr>
          <a:xfrm>
            <a:off x="1963711" y="2227580"/>
            <a:ext cx="8229600" cy="2079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i="1" dirty="0" smtClean="0">
                <a:solidFill>
                  <a:schemeClr val="accent6">
                    <a:lumMod val="75000"/>
                  </a:schemeClr>
                </a:solidFill>
              </a:rPr>
              <a:t>Do you know the 7 classifications of materials?</a:t>
            </a:r>
            <a:endParaRPr lang="en-GB" sz="6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6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0000"/>
                            </p:stCondLst>
                            <p:childTnLst>
                              <p:par>
                                <p:cTn id="18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000"/>
                            </p:stCondLst>
                            <p:childTnLst>
                              <p:par>
                                <p:cTn id="19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2000"/>
                            </p:stCondLst>
                            <p:childTnLst>
                              <p:par>
                                <p:cTn id="19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3000"/>
                            </p:stCondLst>
                            <p:childTnLst>
                              <p:par>
                                <p:cTn id="19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4000"/>
                            </p:stCondLst>
                            <p:childTnLst>
                              <p:par>
                                <p:cTn id="20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5000"/>
                            </p:stCondLst>
                            <p:childTnLst>
                              <p:par>
                                <p:cTn id="20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6000"/>
                            </p:stCondLst>
                            <p:childTnLst>
                              <p:par>
                                <p:cTn id="20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7000"/>
                            </p:stCondLst>
                            <p:childTnLst>
                              <p:par>
                                <p:cTn id="20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8000"/>
                            </p:stCondLst>
                            <p:childTnLst>
                              <p:par>
                                <p:cTn id="21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69000"/>
                            </p:stCondLst>
                            <p:childTnLst>
                              <p:par>
                                <p:cTn id="21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1000"/>
                            </p:stCondLst>
                            <p:childTnLst>
                              <p:par>
                                <p:cTn id="22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3000"/>
                            </p:stCondLst>
                            <p:childTnLst>
                              <p:par>
                                <p:cTn id="22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4000"/>
                            </p:stCondLst>
                            <p:childTnLst>
                              <p:par>
                                <p:cTn id="23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5000"/>
                            </p:stCondLst>
                            <p:childTnLst>
                              <p:par>
                                <p:cTn id="23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6000"/>
                            </p:stCondLst>
                            <p:childTnLst>
                              <p:par>
                                <p:cTn id="23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8000"/>
                            </p:stCondLst>
                            <p:childTnLst>
                              <p:par>
                                <p:cTn id="24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9000"/>
                            </p:stCondLst>
                            <p:childTnLst>
                              <p:par>
                                <p:cTn id="24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0000"/>
                            </p:stCondLst>
                            <p:childTnLst>
                              <p:par>
                                <p:cTn id="24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81000"/>
                            </p:stCondLst>
                            <p:childTnLst>
                              <p:par>
                                <p:cTn id="25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2000"/>
                            </p:stCondLst>
                            <p:childTnLst>
                              <p:par>
                                <p:cTn id="25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3000"/>
                            </p:stCondLst>
                            <p:childTnLst>
                              <p:par>
                                <p:cTn id="25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4000"/>
                            </p:stCondLst>
                            <p:childTnLst>
                              <p:par>
                                <p:cTn id="26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5000"/>
                            </p:stCondLst>
                            <p:childTnLst>
                              <p:par>
                                <p:cTn id="26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6000"/>
                            </p:stCondLst>
                            <p:childTnLst>
                              <p:par>
                                <p:cTn id="26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7000"/>
                            </p:stCondLst>
                            <p:childTnLst>
                              <p:par>
                                <p:cTn id="26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8000"/>
                            </p:stCondLst>
                            <p:childTnLst>
                              <p:par>
                                <p:cTn id="27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89000"/>
                            </p:stCondLst>
                            <p:childTnLst>
                              <p:par>
                                <p:cTn id="27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90000"/>
                            </p:stCondLst>
                            <p:childTnLst>
                              <p:par>
                                <p:cTn id="27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91000"/>
                            </p:stCondLst>
                            <p:childTnLst>
                              <p:par>
                                <p:cTn id="28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92000"/>
                            </p:stCondLst>
                            <p:childTnLst>
                              <p:par>
                                <p:cTn id="28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93000"/>
                            </p:stCondLst>
                            <p:childTnLst>
                              <p:par>
                                <p:cTn id="28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94000"/>
                            </p:stCondLst>
                            <p:childTnLst>
                              <p:par>
                                <p:cTn id="29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5000"/>
                            </p:stCondLst>
                            <p:childTnLst>
                              <p:par>
                                <p:cTn id="29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96000"/>
                            </p:stCondLst>
                            <p:childTnLst>
                              <p:par>
                                <p:cTn id="29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97000"/>
                            </p:stCondLst>
                            <p:childTnLst>
                              <p:par>
                                <p:cTn id="29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8000"/>
                            </p:stCondLst>
                            <p:childTnLst>
                              <p:par>
                                <p:cTn id="30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99000"/>
                            </p:stCondLst>
                            <p:childTnLst>
                              <p:par>
                                <p:cTn id="30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0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80271" y="1678406"/>
            <a:ext cx="2162843" cy="2162843"/>
            <a:chOff x="8095600" y="2951956"/>
            <a:chExt cx="911225" cy="911225"/>
          </a:xfrm>
        </p:grpSpPr>
        <p:sp>
          <p:nvSpPr>
            <p:cNvPr id="3" name="Oval 2"/>
            <p:cNvSpPr/>
            <p:nvPr/>
          </p:nvSpPr>
          <p:spPr>
            <a:xfrm>
              <a:off x="8095600" y="2951956"/>
              <a:ext cx="911225" cy="91122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8637" y="3107531"/>
              <a:ext cx="600075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8901521" y="1678404"/>
            <a:ext cx="2170571" cy="2174354"/>
            <a:chOff x="8095600" y="4085431"/>
            <a:chExt cx="911225" cy="912813"/>
          </a:xfrm>
        </p:grpSpPr>
        <p:sp>
          <p:nvSpPr>
            <p:cNvPr id="4" name="Oval 3"/>
            <p:cNvSpPr/>
            <p:nvPr/>
          </p:nvSpPr>
          <p:spPr>
            <a:xfrm>
              <a:off x="8095600" y="4085431"/>
              <a:ext cx="911225" cy="912813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8241650" y="4342606"/>
              <a:ext cx="654050" cy="417513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17937" y="1686146"/>
            <a:ext cx="2162843" cy="2166612"/>
            <a:chOff x="8095600" y="1805781"/>
            <a:chExt cx="911225" cy="912813"/>
          </a:xfrm>
        </p:grpSpPr>
        <p:sp>
          <p:nvSpPr>
            <p:cNvPr id="2" name="Oval 1"/>
            <p:cNvSpPr/>
            <p:nvPr/>
          </p:nvSpPr>
          <p:spPr>
            <a:xfrm>
              <a:off x="8095600" y="1805781"/>
              <a:ext cx="911225" cy="912813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Shape 783"/>
            <p:cNvSpPr>
              <a:spLocks/>
            </p:cNvSpPr>
            <p:nvPr/>
          </p:nvSpPr>
          <p:spPr bwMode="auto">
            <a:xfrm>
              <a:off x="8287687" y="1862931"/>
              <a:ext cx="525463" cy="757238"/>
            </a:xfrm>
            <a:custGeom>
              <a:avLst/>
              <a:gdLst>
                <a:gd name="T0" fmla="*/ 19396980 w 12860"/>
                <a:gd name="T1" fmla="*/ 8681709 h 18511"/>
                <a:gd name="T2" fmla="*/ 19233335 w 12860"/>
                <a:gd name="T3" fmla="*/ 6929642 h 18511"/>
                <a:gd name="T4" fmla="*/ 18338454 w 12860"/>
                <a:gd name="T5" fmla="*/ 4565109 h 18511"/>
                <a:gd name="T6" fmla="*/ 16875943 w 12860"/>
                <a:gd name="T7" fmla="*/ 2568702 h 18511"/>
                <a:gd name="T8" fmla="*/ 14882452 w 12860"/>
                <a:gd name="T9" fmla="*/ 1060935 h 18511"/>
                <a:gd name="T10" fmla="*/ 12483301 w 12860"/>
                <a:gd name="T11" fmla="*/ 204169 h 18511"/>
                <a:gd name="T12" fmla="*/ 10735299 w 12860"/>
                <a:gd name="T13" fmla="*/ 0 h 18511"/>
                <a:gd name="T14" fmla="*/ 8174178 w 12860"/>
                <a:gd name="T15" fmla="*/ 408297 h 18511"/>
                <a:gd name="T16" fmla="*/ 5896872 w 12860"/>
                <a:gd name="T17" fmla="*/ 1509444 h 18511"/>
                <a:gd name="T18" fmla="*/ 4067067 w 12860"/>
                <a:gd name="T19" fmla="*/ 3179491 h 18511"/>
                <a:gd name="T20" fmla="*/ 2764810 w 12860"/>
                <a:gd name="T21" fmla="*/ 5299725 h 18511"/>
                <a:gd name="T22" fmla="*/ 2115336 w 12860"/>
                <a:gd name="T23" fmla="*/ 7826579 h 18511"/>
                <a:gd name="T24" fmla="*/ 813078 w 12860"/>
                <a:gd name="T25" fmla="*/ 12594180 h 18511"/>
                <a:gd name="T26" fmla="*/ 489179 w 12860"/>
                <a:gd name="T27" fmla="*/ 12635987 h 18511"/>
                <a:gd name="T28" fmla="*/ 121886 w 12860"/>
                <a:gd name="T29" fmla="*/ 12920499 h 18511"/>
                <a:gd name="T30" fmla="*/ 0 w 12860"/>
                <a:gd name="T31" fmla="*/ 13409097 h 18511"/>
                <a:gd name="T32" fmla="*/ 0 w 12860"/>
                <a:gd name="T33" fmla="*/ 30324046 h 18511"/>
                <a:gd name="T34" fmla="*/ 243772 w 12860"/>
                <a:gd name="T35" fmla="*/ 30730707 h 18511"/>
                <a:gd name="T36" fmla="*/ 651149 w 12860"/>
                <a:gd name="T37" fmla="*/ 30934835 h 18511"/>
                <a:gd name="T38" fmla="*/ 20657479 w 12860"/>
                <a:gd name="T39" fmla="*/ 30975006 h 18511"/>
                <a:gd name="T40" fmla="*/ 21104939 w 12860"/>
                <a:gd name="T41" fmla="*/ 30812686 h 18511"/>
                <a:gd name="T42" fmla="*/ 21388755 w 12860"/>
                <a:gd name="T43" fmla="*/ 30486367 h 18511"/>
                <a:gd name="T44" fmla="*/ 21470557 w 12860"/>
                <a:gd name="T45" fmla="*/ 13409097 h 18511"/>
                <a:gd name="T46" fmla="*/ 21388755 w 12860"/>
                <a:gd name="T47" fmla="*/ 13082819 h 18511"/>
                <a:gd name="T48" fmla="*/ 21104939 w 12860"/>
                <a:gd name="T49" fmla="*/ 12716330 h 18511"/>
                <a:gd name="T50" fmla="*/ 20657479 w 12860"/>
                <a:gd name="T51" fmla="*/ 12594180 h 18511"/>
                <a:gd name="T52" fmla="*/ 4676457 w 12860"/>
                <a:gd name="T53" fmla="*/ 8681709 h 18511"/>
                <a:gd name="T54" fmla="*/ 4961948 w 12860"/>
                <a:gd name="T55" fmla="*/ 6887794 h 18511"/>
                <a:gd name="T56" fmla="*/ 5693224 w 12860"/>
                <a:gd name="T57" fmla="*/ 5299725 h 18511"/>
                <a:gd name="T58" fmla="*/ 6871920 w 12860"/>
                <a:gd name="T59" fmla="*/ 3994450 h 18511"/>
                <a:gd name="T60" fmla="*/ 8376191 w 12860"/>
                <a:gd name="T61" fmla="*/ 3097513 h 18511"/>
                <a:gd name="T62" fmla="*/ 10125909 w 12860"/>
                <a:gd name="T63" fmla="*/ 2650681 h 18511"/>
                <a:gd name="T64" fmla="*/ 11344648 w 12860"/>
                <a:gd name="T65" fmla="*/ 2650681 h 18511"/>
                <a:gd name="T66" fmla="*/ 13094366 w 12860"/>
                <a:gd name="T67" fmla="*/ 3097513 h 18511"/>
                <a:gd name="T68" fmla="*/ 14598637 w 12860"/>
                <a:gd name="T69" fmla="*/ 3994450 h 18511"/>
                <a:gd name="T70" fmla="*/ 15777333 w 12860"/>
                <a:gd name="T71" fmla="*/ 5299725 h 18511"/>
                <a:gd name="T72" fmla="*/ 16508609 w 12860"/>
                <a:gd name="T73" fmla="*/ 6887794 h 18511"/>
                <a:gd name="T74" fmla="*/ 16794100 w 12860"/>
                <a:gd name="T75" fmla="*/ 8681709 h 18511"/>
                <a:gd name="T76" fmla="*/ 4676457 w 12860"/>
                <a:gd name="T77" fmla="*/ 8681709 h 18511"/>
                <a:gd name="T78" fmla="*/ 9434676 w 12860"/>
                <a:gd name="T79" fmla="*/ 25188319 h 18511"/>
                <a:gd name="T80" fmla="*/ 9474760 w 12860"/>
                <a:gd name="T81" fmla="*/ 22008827 h 18511"/>
                <a:gd name="T82" fmla="*/ 8945497 w 12860"/>
                <a:gd name="T83" fmla="*/ 21398038 h 18511"/>
                <a:gd name="T84" fmla="*/ 8701765 w 12860"/>
                <a:gd name="T85" fmla="*/ 20663381 h 18511"/>
                <a:gd name="T86" fmla="*/ 8743484 w 12860"/>
                <a:gd name="T87" fmla="*/ 19970613 h 18511"/>
                <a:gd name="T88" fmla="*/ 9271071 w 12860"/>
                <a:gd name="T89" fmla="*/ 18953163 h 18511"/>
                <a:gd name="T90" fmla="*/ 10329557 w 12860"/>
                <a:gd name="T91" fmla="*/ 18382504 h 18511"/>
                <a:gd name="T92" fmla="*/ 11142635 w 12860"/>
                <a:gd name="T93" fmla="*/ 18382504 h 18511"/>
                <a:gd name="T94" fmla="*/ 12199486 w 12860"/>
                <a:gd name="T95" fmla="*/ 18953163 h 18511"/>
                <a:gd name="T96" fmla="*/ 12727073 w 12860"/>
                <a:gd name="T97" fmla="*/ 19970613 h 18511"/>
                <a:gd name="T98" fmla="*/ 12768792 w 12860"/>
                <a:gd name="T99" fmla="*/ 20663381 h 18511"/>
                <a:gd name="T100" fmla="*/ 12525060 w 12860"/>
                <a:gd name="T101" fmla="*/ 21398038 h 18511"/>
                <a:gd name="T102" fmla="*/ 11995797 w 12860"/>
                <a:gd name="T103" fmla="*/ 22008827 h 1851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860"/>
                <a:gd name="T157" fmla="*/ 0 h 18511"/>
                <a:gd name="T158" fmla="*/ 12860 w 12860"/>
                <a:gd name="T159" fmla="*/ 18511 h 1851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860" h="18511" fill="none" extrusionOk="0">
                  <a:moveTo>
                    <a:pt x="12373" y="7526"/>
                  </a:moveTo>
                  <a:lnTo>
                    <a:pt x="11618" y="7526"/>
                  </a:lnTo>
                  <a:lnTo>
                    <a:pt x="11618" y="5188"/>
                  </a:lnTo>
                  <a:lnTo>
                    <a:pt x="11593" y="4677"/>
                  </a:lnTo>
                  <a:lnTo>
                    <a:pt x="11520" y="4141"/>
                  </a:lnTo>
                  <a:lnTo>
                    <a:pt x="11398" y="3654"/>
                  </a:lnTo>
                  <a:lnTo>
                    <a:pt x="11204" y="3167"/>
                  </a:lnTo>
                  <a:lnTo>
                    <a:pt x="10984" y="2728"/>
                  </a:lnTo>
                  <a:lnTo>
                    <a:pt x="10741" y="2290"/>
                  </a:lnTo>
                  <a:lnTo>
                    <a:pt x="10424" y="1900"/>
                  </a:lnTo>
                  <a:lnTo>
                    <a:pt x="10108" y="1535"/>
                  </a:lnTo>
                  <a:lnTo>
                    <a:pt x="9718" y="1194"/>
                  </a:lnTo>
                  <a:lnTo>
                    <a:pt x="9328" y="902"/>
                  </a:lnTo>
                  <a:lnTo>
                    <a:pt x="8914" y="634"/>
                  </a:lnTo>
                  <a:lnTo>
                    <a:pt x="8452" y="415"/>
                  </a:lnTo>
                  <a:lnTo>
                    <a:pt x="7964" y="244"/>
                  </a:lnTo>
                  <a:lnTo>
                    <a:pt x="7477" y="122"/>
                  </a:lnTo>
                  <a:lnTo>
                    <a:pt x="6966" y="25"/>
                  </a:lnTo>
                  <a:lnTo>
                    <a:pt x="6430" y="0"/>
                  </a:lnTo>
                  <a:lnTo>
                    <a:pt x="5894" y="25"/>
                  </a:lnTo>
                  <a:lnTo>
                    <a:pt x="5383" y="122"/>
                  </a:lnTo>
                  <a:lnTo>
                    <a:pt x="4896" y="244"/>
                  </a:lnTo>
                  <a:lnTo>
                    <a:pt x="4409" y="415"/>
                  </a:lnTo>
                  <a:lnTo>
                    <a:pt x="3970" y="634"/>
                  </a:lnTo>
                  <a:lnTo>
                    <a:pt x="3532" y="902"/>
                  </a:lnTo>
                  <a:lnTo>
                    <a:pt x="3142" y="1194"/>
                  </a:lnTo>
                  <a:lnTo>
                    <a:pt x="2752" y="1535"/>
                  </a:lnTo>
                  <a:lnTo>
                    <a:pt x="2436" y="1900"/>
                  </a:lnTo>
                  <a:lnTo>
                    <a:pt x="2119" y="2290"/>
                  </a:lnTo>
                  <a:lnTo>
                    <a:pt x="1876" y="2728"/>
                  </a:lnTo>
                  <a:lnTo>
                    <a:pt x="1656" y="3167"/>
                  </a:lnTo>
                  <a:lnTo>
                    <a:pt x="1462" y="3654"/>
                  </a:lnTo>
                  <a:lnTo>
                    <a:pt x="1340" y="4141"/>
                  </a:lnTo>
                  <a:lnTo>
                    <a:pt x="1267" y="4677"/>
                  </a:lnTo>
                  <a:lnTo>
                    <a:pt x="1242" y="5188"/>
                  </a:lnTo>
                  <a:lnTo>
                    <a:pt x="1242" y="7526"/>
                  </a:lnTo>
                  <a:lnTo>
                    <a:pt x="487" y="7526"/>
                  </a:lnTo>
                  <a:lnTo>
                    <a:pt x="390" y="7526"/>
                  </a:lnTo>
                  <a:lnTo>
                    <a:pt x="293" y="7551"/>
                  </a:lnTo>
                  <a:lnTo>
                    <a:pt x="220" y="7599"/>
                  </a:lnTo>
                  <a:lnTo>
                    <a:pt x="146" y="7648"/>
                  </a:lnTo>
                  <a:lnTo>
                    <a:pt x="73" y="7721"/>
                  </a:lnTo>
                  <a:lnTo>
                    <a:pt x="49" y="7818"/>
                  </a:lnTo>
                  <a:lnTo>
                    <a:pt x="0" y="7891"/>
                  </a:lnTo>
                  <a:lnTo>
                    <a:pt x="0" y="8013"/>
                  </a:lnTo>
                  <a:lnTo>
                    <a:pt x="0" y="18023"/>
                  </a:lnTo>
                  <a:lnTo>
                    <a:pt x="0" y="18121"/>
                  </a:lnTo>
                  <a:lnTo>
                    <a:pt x="49" y="18218"/>
                  </a:lnTo>
                  <a:lnTo>
                    <a:pt x="73" y="18291"/>
                  </a:lnTo>
                  <a:lnTo>
                    <a:pt x="146" y="18364"/>
                  </a:lnTo>
                  <a:lnTo>
                    <a:pt x="220" y="18413"/>
                  </a:lnTo>
                  <a:lnTo>
                    <a:pt x="293" y="18462"/>
                  </a:lnTo>
                  <a:lnTo>
                    <a:pt x="390" y="18486"/>
                  </a:lnTo>
                  <a:lnTo>
                    <a:pt x="487" y="18510"/>
                  </a:lnTo>
                  <a:lnTo>
                    <a:pt x="12373" y="18510"/>
                  </a:lnTo>
                  <a:lnTo>
                    <a:pt x="12470" y="18486"/>
                  </a:lnTo>
                  <a:lnTo>
                    <a:pt x="12568" y="18462"/>
                  </a:lnTo>
                  <a:lnTo>
                    <a:pt x="12641" y="18413"/>
                  </a:lnTo>
                  <a:lnTo>
                    <a:pt x="12714" y="18364"/>
                  </a:lnTo>
                  <a:lnTo>
                    <a:pt x="12787" y="18291"/>
                  </a:lnTo>
                  <a:lnTo>
                    <a:pt x="12811" y="18218"/>
                  </a:lnTo>
                  <a:lnTo>
                    <a:pt x="12860" y="18121"/>
                  </a:lnTo>
                  <a:lnTo>
                    <a:pt x="12860" y="18023"/>
                  </a:lnTo>
                  <a:lnTo>
                    <a:pt x="12860" y="8013"/>
                  </a:lnTo>
                  <a:lnTo>
                    <a:pt x="12860" y="7891"/>
                  </a:lnTo>
                  <a:lnTo>
                    <a:pt x="12811" y="7818"/>
                  </a:lnTo>
                  <a:lnTo>
                    <a:pt x="12787" y="7721"/>
                  </a:lnTo>
                  <a:lnTo>
                    <a:pt x="12714" y="7648"/>
                  </a:lnTo>
                  <a:lnTo>
                    <a:pt x="12641" y="7599"/>
                  </a:lnTo>
                  <a:lnTo>
                    <a:pt x="12568" y="7551"/>
                  </a:lnTo>
                  <a:lnTo>
                    <a:pt x="12470" y="7526"/>
                  </a:lnTo>
                  <a:lnTo>
                    <a:pt x="12373" y="7526"/>
                  </a:lnTo>
                  <a:close/>
                  <a:moveTo>
                    <a:pt x="2801" y="5188"/>
                  </a:moveTo>
                  <a:lnTo>
                    <a:pt x="2801" y="5188"/>
                  </a:lnTo>
                  <a:lnTo>
                    <a:pt x="2826" y="4823"/>
                  </a:lnTo>
                  <a:lnTo>
                    <a:pt x="2874" y="4457"/>
                  </a:lnTo>
                  <a:lnTo>
                    <a:pt x="2972" y="4116"/>
                  </a:lnTo>
                  <a:lnTo>
                    <a:pt x="3093" y="3775"/>
                  </a:lnTo>
                  <a:lnTo>
                    <a:pt x="3240" y="3459"/>
                  </a:lnTo>
                  <a:lnTo>
                    <a:pt x="3410" y="3167"/>
                  </a:lnTo>
                  <a:lnTo>
                    <a:pt x="3629" y="2874"/>
                  </a:lnTo>
                  <a:lnTo>
                    <a:pt x="3873" y="2631"/>
                  </a:lnTo>
                  <a:lnTo>
                    <a:pt x="4116" y="2387"/>
                  </a:lnTo>
                  <a:lnTo>
                    <a:pt x="4409" y="2192"/>
                  </a:lnTo>
                  <a:lnTo>
                    <a:pt x="4701" y="1998"/>
                  </a:lnTo>
                  <a:lnTo>
                    <a:pt x="5017" y="1851"/>
                  </a:lnTo>
                  <a:lnTo>
                    <a:pt x="5358" y="1730"/>
                  </a:lnTo>
                  <a:lnTo>
                    <a:pt x="5699" y="1632"/>
                  </a:lnTo>
                  <a:lnTo>
                    <a:pt x="6065" y="1584"/>
                  </a:lnTo>
                  <a:lnTo>
                    <a:pt x="6430" y="1559"/>
                  </a:lnTo>
                  <a:lnTo>
                    <a:pt x="6795" y="1584"/>
                  </a:lnTo>
                  <a:lnTo>
                    <a:pt x="7161" y="1632"/>
                  </a:lnTo>
                  <a:lnTo>
                    <a:pt x="7502" y="1730"/>
                  </a:lnTo>
                  <a:lnTo>
                    <a:pt x="7843" y="1851"/>
                  </a:lnTo>
                  <a:lnTo>
                    <a:pt x="8159" y="1998"/>
                  </a:lnTo>
                  <a:lnTo>
                    <a:pt x="8452" y="2192"/>
                  </a:lnTo>
                  <a:lnTo>
                    <a:pt x="8744" y="2387"/>
                  </a:lnTo>
                  <a:lnTo>
                    <a:pt x="8987" y="2631"/>
                  </a:lnTo>
                  <a:lnTo>
                    <a:pt x="9231" y="2874"/>
                  </a:lnTo>
                  <a:lnTo>
                    <a:pt x="9450" y="3167"/>
                  </a:lnTo>
                  <a:lnTo>
                    <a:pt x="9621" y="3459"/>
                  </a:lnTo>
                  <a:lnTo>
                    <a:pt x="9767" y="3775"/>
                  </a:lnTo>
                  <a:lnTo>
                    <a:pt x="9888" y="4116"/>
                  </a:lnTo>
                  <a:lnTo>
                    <a:pt x="9986" y="4457"/>
                  </a:lnTo>
                  <a:lnTo>
                    <a:pt x="10035" y="4823"/>
                  </a:lnTo>
                  <a:lnTo>
                    <a:pt x="10059" y="5188"/>
                  </a:lnTo>
                  <a:lnTo>
                    <a:pt x="10059" y="7526"/>
                  </a:lnTo>
                  <a:lnTo>
                    <a:pt x="2801" y="7526"/>
                  </a:lnTo>
                  <a:lnTo>
                    <a:pt x="2801" y="5188"/>
                  </a:lnTo>
                  <a:close/>
                  <a:moveTo>
                    <a:pt x="7063" y="13225"/>
                  </a:moveTo>
                  <a:lnTo>
                    <a:pt x="7209" y="15052"/>
                  </a:lnTo>
                  <a:lnTo>
                    <a:pt x="5651" y="15052"/>
                  </a:lnTo>
                  <a:lnTo>
                    <a:pt x="5797" y="13225"/>
                  </a:lnTo>
                  <a:lnTo>
                    <a:pt x="5675" y="13152"/>
                  </a:lnTo>
                  <a:lnTo>
                    <a:pt x="5553" y="13030"/>
                  </a:lnTo>
                  <a:lnTo>
                    <a:pt x="5456" y="12933"/>
                  </a:lnTo>
                  <a:lnTo>
                    <a:pt x="5358" y="12787"/>
                  </a:lnTo>
                  <a:lnTo>
                    <a:pt x="5285" y="12665"/>
                  </a:lnTo>
                  <a:lnTo>
                    <a:pt x="5237" y="12495"/>
                  </a:lnTo>
                  <a:lnTo>
                    <a:pt x="5212" y="12348"/>
                  </a:lnTo>
                  <a:lnTo>
                    <a:pt x="5212" y="12178"/>
                  </a:lnTo>
                  <a:lnTo>
                    <a:pt x="5237" y="11934"/>
                  </a:lnTo>
                  <a:lnTo>
                    <a:pt x="5310" y="11715"/>
                  </a:lnTo>
                  <a:lnTo>
                    <a:pt x="5407" y="11496"/>
                  </a:lnTo>
                  <a:lnTo>
                    <a:pt x="5553" y="11326"/>
                  </a:lnTo>
                  <a:lnTo>
                    <a:pt x="5748" y="11179"/>
                  </a:lnTo>
                  <a:lnTo>
                    <a:pt x="5943" y="11058"/>
                  </a:lnTo>
                  <a:lnTo>
                    <a:pt x="6187" y="10985"/>
                  </a:lnTo>
                  <a:lnTo>
                    <a:pt x="6430" y="10960"/>
                  </a:lnTo>
                  <a:lnTo>
                    <a:pt x="6674" y="10985"/>
                  </a:lnTo>
                  <a:lnTo>
                    <a:pt x="6917" y="11058"/>
                  </a:lnTo>
                  <a:lnTo>
                    <a:pt x="7112" y="11179"/>
                  </a:lnTo>
                  <a:lnTo>
                    <a:pt x="7307" y="11326"/>
                  </a:lnTo>
                  <a:lnTo>
                    <a:pt x="7453" y="11496"/>
                  </a:lnTo>
                  <a:lnTo>
                    <a:pt x="7550" y="11715"/>
                  </a:lnTo>
                  <a:lnTo>
                    <a:pt x="7623" y="11934"/>
                  </a:lnTo>
                  <a:lnTo>
                    <a:pt x="7648" y="12178"/>
                  </a:lnTo>
                  <a:lnTo>
                    <a:pt x="7648" y="12348"/>
                  </a:lnTo>
                  <a:lnTo>
                    <a:pt x="7623" y="12495"/>
                  </a:lnTo>
                  <a:lnTo>
                    <a:pt x="7575" y="12665"/>
                  </a:lnTo>
                  <a:lnTo>
                    <a:pt x="7502" y="12787"/>
                  </a:lnTo>
                  <a:lnTo>
                    <a:pt x="7404" y="12933"/>
                  </a:lnTo>
                  <a:lnTo>
                    <a:pt x="7307" y="13030"/>
                  </a:lnTo>
                  <a:lnTo>
                    <a:pt x="7185" y="13152"/>
                  </a:lnTo>
                  <a:lnTo>
                    <a:pt x="7063" y="13225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8546" y="231823"/>
            <a:ext cx="5964566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Insaniburger with Cheese"/>
              </a:rPr>
              <a:t>Learning Objectives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Insaniburger with Chees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7937" y="4107304"/>
            <a:ext cx="2162843" cy="1061827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accent6">
                    <a:lumMod val="75000"/>
                  </a:schemeClr>
                </a:solidFill>
              </a:rPr>
              <a:t>Understand </a:t>
            </a:r>
            <a:r>
              <a:rPr lang="en-GB" sz="2100" b="1" dirty="0" smtClean="0">
                <a:solidFill>
                  <a:schemeClr val="accent6">
                    <a:lumMod val="75000"/>
                  </a:schemeClr>
                </a:solidFill>
              </a:rPr>
              <a:t>the classification of materials</a:t>
            </a:r>
            <a:endParaRPr lang="en-GB" sz="2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80269" y="4107304"/>
            <a:ext cx="2162843" cy="1061827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accent6">
                    <a:lumMod val="50000"/>
                  </a:schemeClr>
                </a:solidFill>
              </a:rPr>
              <a:t>Explain </a:t>
            </a:r>
            <a:r>
              <a:rPr lang="en-GB" sz="2100" b="1" dirty="0" smtClean="0">
                <a:solidFill>
                  <a:schemeClr val="accent6">
                    <a:lumMod val="50000"/>
                  </a:schemeClr>
                </a:solidFill>
              </a:rPr>
              <a:t>the different types of materials</a:t>
            </a:r>
            <a:endParaRPr lang="en-GB" sz="2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46981" y="4109799"/>
            <a:ext cx="2162843" cy="1708158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2100" b="1" dirty="0">
                <a:solidFill>
                  <a:srgbClr val="7030A0"/>
                </a:solidFill>
              </a:rPr>
              <a:t>Discuss </a:t>
            </a:r>
            <a:r>
              <a:rPr lang="en-GB" sz="2100" b="1" dirty="0" smtClean="0">
                <a:solidFill>
                  <a:srgbClr val="7030A0"/>
                </a:solidFill>
              </a:rPr>
              <a:t>the difference between the classifications of materials</a:t>
            </a:r>
            <a:endParaRPr lang="en-GB" sz="2100" b="1" dirty="0">
              <a:solidFill>
                <a:srgbClr val="7030A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18" y="138508"/>
            <a:ext cx="790595" cy="8333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9118" y="6270250"/>
            <a:ext cx="12002882" cy="369330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Insaniburger with Cheese"/>
              </a:rPr>
              <a:t>L/O Understand the different classification of materials and their sub categories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Insaniburger with Cheese"/>
            </a:endParaRPr>
          </a:p>
        </p:txBody>
      </p:sp>
    </p:spTree>
    <p:extLst>
      <p:ext uri="{BB962C8B-B14F-4D97-AF65-F5344CB8AC3E}">
        <p14:creationId xmlns:p14="http://schemas.microsoft.com/office/powerpoint/2010/main" val="388564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8545" y="231823"/>
            <a:ext cx="9685249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Classification of materials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3690" y="1337777"/>
            <a:ext cx="10071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Materials for product design are split into the following classifications: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ross 3"/>
          <p:cNvSpPr/>
          <p:nvPr/>
        </p:nvSpPr>
        <p:spPr>
          <a:xfrm>
            <a:off x="1330763" y="2412767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ross 14"/>
          <p:cNvSpPr/>
          <p:nvPr/>
        </p:nvSpPr>
        <p:spPr>
          <a:xfrm>
            <a:off x="3927690" y="2414111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ross 15"/>
          <p:cNvSpPr/>
          <p:nvPr/>
        </p:nvSpPr>
        <p:spPr>
          <a:xfrm>
            <a:off x="9121544" y="2412767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ross 16"/>
          <p:cNvSpPr/>
          <p:nvPr/>
        </p:nvSpPr>
        <p:spPr>
          <a:xfrm>
            <a:off x="6524617" y="2412767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ross 17"/>
          <p:cNvSpPr/>
          <p:nvPr/>
        </p:nvSpPr>
        <p:spPr>
          <a:xfrm>
            <a:off x="2537553" y="3847295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ross 18"/>
          <p:cNvSpPr/>
          <p:nvPr/>
        </p:nvSpPr>
        <p:spPr>
          <a:xfrm>
            <a:off x="7732527" y="3847295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ross 19"/>
          <p:cNvSpPr/>
          <p:nvPr/>
        </p:nvSpPr>
        <p:spPr>
          <a:xfrm>
            <a:off x="5135600" y="3847295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230140" y="2510865"/>
            <a:ext cx="323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Metals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09370" y="2510865"/>
            <a:ext cx="323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Woods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88600" y="2515015"/>
            <a:ext cx="323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Polymers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97440" y="2412767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Papers 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and boards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01443" y="3945392"/>
            <a:ext cx="323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Composites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84070" y="3945392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Smart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materials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26275" y="3945391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Modern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materials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3690" y="3945392"/>
            <a:ext cx="1851101" cy="28009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43691" y="3945392"/>
            <a:ext cx="886272" cy="310405"/>
          </a:xfrm>
          <a:prstGeom prst="rect">
            <a:avLst/>
          </a:prstGeom>
          <a:solidFill>
            <a:srgbClr val="FF00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22425" y="3960852"/>
            <a:ext cx="1024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Exam tip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1193" y="4284089"/>
            <a:ext cx="183359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Product analysis and material</a:t>
            </a:r>
          </a:p>
          <a:p>
            <a:r>
              <a:rPr lang="en-GB" sz="1400" dirty="0" smtClean="0"/>
              <a:t>identification require knowledge</a:t>
            </a:r>
          </a:p>
          <a:p>
            <a:r>
              <a:rPr lang="en-GB" sz="1400" dirty="0" smtClean="0"/>
              <a:t>of specific materials. Always</a:t>
            </a:r>
          </a:p>
          <a:p>
            <a:r>
              <a:rPr lang="en-GB" sz="1400" dirty="0" smtClean="0"/>
              <a:t>use the specific name (e.g.</a:t>
            </a:r>
          </a:p>
          <a:p>
            <a:r>
              <a:rPr lang="en-GB" sz="1400" dirty="0" smtClean="0"/>
              <a:t>low carbon steel) rather than</a:t>
            </a:r>
          </a:p>
          <a:p>
            <a:r>
              <a:rPr lang="en-GB" sz="1400" dirty="0" smtClean="0"/>
              <a:t>writing ‘metal’.</a:t>
            </a:r>
            <a:endParaRPr lang="en-GB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2152913" y="5623189"/>
            <a:ext cx="10071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Metals, woods and polymers have more than one classification. Material classification knowledge is needed so that the most appropriate material is selected for specific applications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5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8545" y="231823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Metals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17370" y="743764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517369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55415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8179323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16200000">
            <a:off x="5434149" y="-1818734"/>
            <a:ext cx="731520" cy="7576457"/>
          </a:xfrm>
          <a:prstGeom prst="rightBrace">
            <a:avLst>
              <a:gd name="adj1" fmla="val 0"/>
              <a:gd name="adj2" fmla="val 501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814472" y="1857373"/>
            <a:ext cx="2651" cy="488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49558" y="814365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Metals</a:t>
            </a:r>
            <a:endParaRPr lang="en-GB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6429" y="2478296"/>
            <a:ext cx="2599509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Non-ferrous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76866" y="2478296"/>
            <a:ext cx="2502912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Ferrous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88383" y="2478296"/>
            <a:ext cx="2599509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Alloy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989" y="3338268"/>
            <a:ext cx="2696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metal containing mostly iron and carbon. Ferrous metals are magnetic and will rust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7715" y="3338268"/>
            <a:ext cx="2696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metal that does not contain iron. Non-ferrous metals are not magnetic and do not rust.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39669" y="3338268"/>
            <a:ext cx="2696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metal made of two or more metals; or combining two or more elements, one of which must be metal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7988" y="5183058"/>
            <a:ext cx="2696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Low carbon steel, medium carbon steel, cast iron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7714" y="5183058"/>
            <a:ext cx="269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Aluminium, copper, zinc, silver, gold, titanium, tin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39668" y="5177727"/>
            <a:ext cx="269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Stainless steel, bronze, brass, duralumin, </a:t>
            </a:r>
            <a:r>
              <a:rPr lang="en-GB" sz="1600" b="1" dirty="0" err="1" smtClean="0">
                <a:solidFill>
                  <a:srgbClr val="D34A44"/>
                </a:solidFill>
              </a:rPr>
              <a:t>pweter</a:t>
            </a:r>
            <a:endParaRPr lang="en-GB" sz="1600" b="1" dirty="0">
              <a:solidFill>
                <a:srgbClr val="D34A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7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8" grpId="0" animBg="1"/>
      <p:bldP spid="19" grpId="0" animBg="1"/>
      <p:bldP spid="8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8545" y="231823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Woods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17370" y="743764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517369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55415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8179323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16200000">
            <a:off x="5434149" y="-1818734"/>
            <a:ext cx="731520" cy="7576457"/>
          </a:xfrm>
          <a:prstGeom prst="rightBrace">
            <a:avLst>
              <a:gd name="adj1" fmla="val 0"/>
              <a:gd name="adj2" fmla="val 501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814472" y="1857373"/>
            <a:ext cx="2651" cy="488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49558" y="814365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Woods</a:t>
            </a:r>
            <a:endParaRPr lang="en-GB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49558" y="2478295"/>
            <a:ext cx="2599509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Softwood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6542" y="2478296"/>
            <a:ext cx="2502912" cy="58477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Hardwood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86841" y="2372478"/>
            <a:ext cx="2599509" cy="83099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Manufactured board</a:t>
            </a:r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989" y="3338268"/>
            <a:ext cx="2696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wood from broad leafed (deciduous) trees</a:t>
            </a:r>
          </a:p>
          <a:p>
            <a:endParaRPr lang="en-GB" sz="1600" b="1" dirty="0">
              <a:solidFill>
                <a:srgbClr val="D34A44"/>
              </a:solidFill>
            </a:endParaRPr>
          </a:p>
          <a:p>
            <a:r>
              <a:rPr lang="en-GB" sz="1600" b="1" dirty="0" smtClean="0">
                <a:solidFill>
                  <a:srgbClr val="D34A44"/>
                </a:solidFill>
              </a:rPr>
              <a:t>These trees generally are slow growing and lose their leaves in </a:t>
            </a:r>
            <a:r>
              <a:rPr lang="en-GB" sz="1600" b="1" dirty="0" err="1" smtClean="0">
                <a:solidFill>
                  <a:srgbClr val="D34A44"/>
                </a:solidFill>
              </a:rPr>
              <a:t>autum</a:t>
            </a:r>
            <a:r>
              <a:rPr lang="en-GB" sz="1600" b="1" dirty="0">
                <a:solidFill>
                  <a:srgbClr val="D34A44"/>
                </a:solidFill>
              </a:rPr>
              <a:t>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7715" y="3338268"/>
            <a:ext cx="26969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wood from a coniferous (cone bearing) tree.</a:t>
            </a:r>
          </a:p>
          <a:p>
            <a:endParaRPr lang="en-GB" sz="1600" b="1" dirty="0">
              <a:solidFill>
                <a:srgbClr val="D34A44"/>
              </a:solidFill>
            </a:endParaRPr>
          </a:p>
          <a:p>
            <a:r>
              <a:rPr lang="en-GB" sz="1600" b="1" dirty="0" smtClean="0">
                <a:solidFill>
                  <a:srgbClr val="D34A44"/>
                </a:solidFill>
              </a:rPr>
              <a:t>These trees are generally fast growing and tend to be evergreen.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39669" y="3338268"/>
            <a:ext cx="26969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man-made wood-based composite material.</a:t>
            </a:r>
          </a:p>
          <a:p>
            <a:endParaRPr lang="en-GB" sz="1600" b="1" dirty="0">
              <a:solidFill>
                <a:srgbClr val="D34A44"/>
              </a:solidFill>
            </a:endParaRPr>
          </a:p>
          <a:p>
            <a:r>
              <a:rPr lang="en-GB" sz="1600" b="1" dirty="0" smtClean="0">
                <a:solidFill>
                  <a:srgbClr val="D34A44"/>
                </a:solidFill>
              </a:rPr>
              <a:t>Manufactured boards are available in much larger sizes than solid wood.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7988" y="5183058"/>
            <a:ext cx="269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Oak, ash, mahogany, teak, birch, beech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7714" y="5429350"/>
            <a:ext cx="269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Pine, spruce, Douglas fir. redwood, cedar, larch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39668" y="5535166"/>
            <a:ext cx="2696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Plywood, marine plywood, </a:t>
            </a:r>
            <a:r>
              <a:rPr lang="en-GB" sz="1600" b="1" dirty="0" err="1" smtClean="0">
                <a:solidFill>
                  <a:srgbClr val="D34A44"/>
                </a:solidFill>
              </a:rPr>
              <a:t>aeroply</a:t>
            </a:r>
            <a:r>
              <a:rPr lang="en-GB" sz="1600" b="1" dirty="0" smtClean="0">
                <a:solidFill>
                  <a:srgbClr val="D34A44"/>
                </a:solidFill>
              </a:rPr>
              <a:t>, flexible ply, chipboard, MDF</a:t>
            </a:r>
            <a:endParaRPr lang="en-GB" sz="1600" b="1" dirty="0">
              <a:solidFill>
                <a:srgbClr val="D34A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3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8" grpId="0" animBg="1"/>
      <p:bldP spid="19" grpId="0" animBg="1"/>
      <p:bldP spid="8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8545" y="231823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Polymers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17370" y="743764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517369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55415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8179323" y="2346141"/>
            <a:ext cx="2599509" cy="849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16200000">
            <a:off x="5434149" y="-1818734"/>
            <a:ext cx="731520" cy="7576457"/>
          </a:xfrm>
          <a:prstGeom prst="rightBrace">
            <a:avLst>
              <a:gd name="adj1" fmla="val 0"/>
              <a:gd name="adj2" fmla="val 501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814472" y="1857373"/>
            <a:ext cx="2651" cy="488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47853" y="814365"/>
            <a:ext cx="9477160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Polymers</a:t>
            </a:r>
            <a:endParaRPr lang="en-GB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140" y="2528208"/>
            <a:ext cx="2599509" cy="46166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Thermosetting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8545" y="2528208"/>
            <a:ext cx="2502912" cy="46166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Thermoplastic</a:t>
            </a:r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39668" y="2537619"/>
            <a:ext cx="2599509" cy="461663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Elastomer</a:t>
            </a:r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989" y="3338268"/>
            <a:ext cx="2696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material which can be repeatedly reheated and reshaped, allowing it to be recycled after its initial use.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7715" y="3338268"/>
            <a:ext cx="2696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material which when heated undergoes a chemical change whereby molecules form rigid cross links.</a:t>
            </a:r>
          </a:p>
          <a:p>
            <a:endParaRPr lang="en-GB" sz="1600" b="1" dirty="0">
              <a:solidFill>
                <a:srgbClr val="D34A44"/>
              </a:solidFill>
            </a:endParaRPr>
          </a:p>
          <a:p>
            <a:r>
              <a:rPr lang="en-GB" sz="1600" b="1" dirty="0" smtClean="0">
                <a:solidFill>
                  <a:srgbClr val="D34A44"/>
                </a:solidFill>
              </a:rPr>
              <a:t>Thermosetting polymers cannot be reheated and reshaped.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39669" y="3338268"/>
            <a:ext cx="26969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A material which at room temperature can be deformed under pressure and then upon release of the pressure, will return to its original shape.</a:t>
            </a:r>
          </a:p>
          <a:p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7988" y="5183058"/>
            <a:ext cx="269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LDPE, HDPE, PP, HIPS, ABS, PET, PVC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7714" y="5725184"/>
            <a:ext cx="2696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Urea formaldehyde, melamine formaldehyde, polyester resin, epoxy resin</a:t>
            </a:r>
            <a:endParaRPr lang="en-GB" sz="1600" b="1" dirty="0">
              <a:solidFill>
                <a:srgbClr val="D34A4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39668" y="5535166"/>
            <a:ext cx="2696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D34A44"/>
                </a:solidFill>
              </a:rPr>
              <a:t>Natural rubber, polybutadiene, neoprene, silicone</a:t>
            </a:r>
            <a:endParaRPr lang="en-GB" sz="1600" b="1" dirty="0">
              <a:solidFill>
                <a:srgbClr val="D34A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1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8" grpId="0" animBg="1"/>
      <p:bldP spid="19" grpId="0" animBg="1"/>
      <p:bldP spid="8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Related image"/>
          <p:cNvSpPr>
            <a:spLocks noChangeAspect="1" noChangeArrowheads="1"/>
          </p:cNvSpPr>
          <p:nvPr/>
        </p:nvSpPr>
        <p:spPr bwMode="auto">
          <a:xfrm>
            <a:off x="155576" y="-1608138"/>
            <a:ext cx="33623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7" descr="Related image"/>
          <p:cNvSpPr>
            <a:spLocks noChangeAspect="1" noChangeArrowheads="1"/>
          </p:cNvSpPr>
          <p:nvPr/>
        </p:nvSpPr>
        <p:spPr bwMode="auto">
          <a:xfrm>
            <a:off x="307976" y="-1455738"/>
            <a:ext cx="33623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0" name="TextBox 319"/>
          <p:cNvSpPr txBox="1"/>
          <p:nvPr/>
        </p:nvSpPr>
        <p:spPr>
          <a:xfrm>
            <a:off x="1078545" y="231823"/>
            <a:ext cx="8418381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Classification of materials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ross 9"/>
          <p:cNvSpPr/>
          <p:nvPr/>
        </p:nvSpPr>
        <p:spPr>
          <a:xfrm>
            <a:off x="8794743" y="3063312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ross 10"/>
          <p:cNvSpPr/>
          <p:nvPr/>
        </p:nvSpPr>
        <p:spPr>
          <a:xfrm>
            <a:off x="1078545" y="2999449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ross 11"/>
          <p:cNvSpPr/>
          <p:nvPr/>
        </p:nvSpPr>
        <p:spPr>
          <a:xfrm>
            <a:off x="6273519" y="2999449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ross 12"/>
          <p:cNvSpPr/>
          <p:nvPr/>
        </p:nvSpPr>
        <p:spPr>
          <a:xfrm>
            <a:off x="3676592" y="2999449"/>
            <a:ext cx="664028" cy="664028"/>
          </a:xfrm>
          <a:prstGeom prst="plus">
            <a:avLst>
              <a:gd name="adj" fmla="val 39286"/>
            </a:avLst>
          </a:prstGeom>
          <a:solidFill>
            <a:srgbClr val="FFA500"/>
          </a:solidFill>
          <a:ln>
            <a:solidFill>
              <a:srgbClr val="FFA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9651189" y="3063312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Papers 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and boards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2435" y="3097546"/>
            <a:ext cx="323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Composites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5062" y="3097546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Smart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materials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7267" y="3097545"/>
            <a:ext cx="323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Modern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materials</a:t>
            </a: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2003" y="1126017"/>
            <a:ext cx="11465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As a class we have focused on 3 of the 7 classifications of materials, 3 of the materials covered are sourced as the main categories and ones you should know perfectly. The other 4 classifications are ones that some may know more than others and th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e task now will allow you to focus on the materials you are unsure of. The remaining material classifications are:</a:t>
            </a:r>
            <a:endParaRPr lang="en-GB" dirty="0" smtClean="0">
              <a:solidFill>
                <a:schemeClr val="bg2">
                  <a:lumMod val="50000"/>
                </a:schemeClr>
              </a:solidFill>
              <a:latin typeface="+mj-lt"/>
              <a:cs typeface="Varela Round" panose="020B0604020202020204" charset="-79"/>
            </a:endParaRP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2003" y="4361738"/>
            <a:ext cx="114653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Select 2 of these classifications that you feel would be most beneficial to you, ones where you are unsure about their properties or want to revisit the information you once knew. </a:t>
            </a:r>
          </a:p>
          <a:p>
            <a:endParaRPr lang="en-GB" dirty="0">
              <a:solidFill>
                <a:schemeClr val="bg2">
                  <a:lumMod val="50000"/>
                </a:schemeClr>
              </a:solidFill>
              <a:latin typeface="+mj-lt"/>
              <a:cs typeface="Varela Round" panose="020B0604020202020204" charset="-79"/>
            </a:endParaRP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+mj-lt"/>
                <a:cs typeface="Varela Round" panose="020B0604020202020204" charset="-79"/>
              </a:rPr>
              <a:t>For a classification, find the definition, sub classifications and examples within that material. The information can be found in your revision guides. </a:t>
            </a:r>
            <a:endParaRPr lang="en-GB" dirty="0" smtClean="0">
              <a:solidFill>
                <a:schemeClr val="bg2">
                  <a:lumMod val="50000"/>
                </a:schemeClr>
              </a:solidFill>
              <a:latin typeface="+mj-lt"/>
              <a:cs typeface="Varela Round" panose="020B0604020202020204" charset="-79"/>
            </a:endParaRPr>
          </a:p>
          <a:p>
            <a:endParaRPr lang="en-GB" b="1" dirty="0">
              <a:solidFill>
                <a:srgbClr val="00B0F0"/>
              </a:solidFill>
              <a:latin typeface="+mj-lt"/>
              <a:cs typeface="Varela Round" panose="020B0604020202020204" charset="-79"/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8545" y="231823"/>
            <a:ext cx="9589455" cy="70788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GB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Now test yourself</a:t>
            </a:r>
            <a:endParaRPr lang="en-GB" sz="2800" b="1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935163"/>
            <a:ext cx="1920875" cy="403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255594" y="1436945"/>
            <a:ext cx="91576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en-GB" dirty="0" smtClean="0">
                <a:solidFill>
                  <a:srgbClr val="D34A44"/>
                </a:solidFill>
              </a:rPr>
              <a:t>What classification of material is larch?</a:t>
            </a:r>
          </a:p>
          <a:p>
            <a:pPr marL="342900" indent="-342900" algn="ctr">
              <a:buAutoNum type="arabicPeriod"/>
            </a:pPr>
            <a:endParaRPr lang="en-GB" dirty="0" smtClean="0">
              <a:solidFill>
                <a:srgbClr val="D34A44"/>
              </a:solidFill>
            </a:endParaRPr>
          </a:p>
          <a:p>
            <a:pPr marL="342900" indent="-342900" algn="ctr">
              <a:buAutoNum type="arabicPeriod"/>
            </a:pPr>
            <a:r>
              <a:rPr lang="en-GB" dirty="0" smtClean="0">
                <a:solidFill>
                  <a:srgbClr val="D34A44"/>
                </a:solidFill>
              </a:rPr>
              <a:t>List three classifications for metals</a:t>
            </a:r>
            <a:endParaRPr lang="en-GB" dirty="0" smtClean="0">
              <a:solidFill>
                <a:srgbClr val="D34A44"/>
              </a:solidFill>
            </a:endParaRPr>
          </a:p>
          <a:p>
            <a:pPr marL="342900" indent="-342900" algn="ctr">
              <a:buAutoNum type="arabicPeriod"/>
            </a:pPr>
            <a:endParaRPr lang="en-GB" dirty="0">
              <a:solidFill>
                <a:srgbClr val="D34A44"/>
              </a:solidFill>
            </a:endParaRPr>
          </a:p>
          <a:p>
            <a:pPr marL="342900" indent="-342900" algn="ctr">
              <a:buAutoNum type="arabicPeriod"/>
            </a:pPr>
            <a:r>
              <a:rPr lang="en-GB" dirty="0" smtClean="0">
                <a:solidFill>
                  <a:srgbClr val="D34A44"/>
                </a:solidFill>
              </a:rPr>
              <a:t>Silicone is an example for what classification of material?</a:t>
            </a:r>
          </a:p>
          <a:p>
            <a:pPr marL="342900" indent="-342900" algn="ctr">
              <a:buAutoNum type="arabicPeriod"/>
            </a:pPr>
            <a:endParaRPr lang="en-GB" dirty="0">
              <a:solidFill>
                <a:srgbClr val="D34A44"/>
              </a:solidFill>
            </a:endParaRPr>
          </a:p>
          <a:p>
            <a:pPr marL="342900" indent="-342900" algn="ctr">
              <a:buAutoNum type="arabicPeriod"/>
            </a:pPr>
            <a:r>
              <a:rPr lang="en-GB" dirty="0" smtClean="0">
                <a:solidFill>
                  <a:srgbClr val="D34A44"/>
                </a:solidFill>
              </a:rPr>
              <a:t>Define what is meant by ‘smart material’ and give two different examples</a:t>
            </a:r>
            <a:endParaRPr lang="en-GB" dirty="0" smtClean="0">
              <a:solidFill>
                <a:srgbClr val="D34A44"/>
              </a:solidFill>
            </a:endParaRPr>
          </a:p>
          <a:p>
            <a:pPr marL="342900" indent="-342900" algn="ctr">
              <a:buAutoNum type="arabicPeriod"/>
            </a:pPr>
            <a:endParaRPr lang="en-GB" dirty="0">
              <a:solidFill>
                <a:srgbClr val="D34A44"/>
              </a:solidFill>
            </a:endParaRPr>
          </a:p>
          <a:p>
            <a:pPr algn="ctr"/>
            <a:endParaRPr lang="en-GB" dirty="0">
              <a:solidFill>
                <a:srgbClr val="D34A44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5385" y="4796504"/>
            <a:ext cx="4941194" cy="19047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65386" y="4796505"/>
            <a:ext cx="1552800" cy="307777"/>
          </a:xfrm>
          <a:prstGeom prst="re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Typical mistake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2888" y="5135202"/>
            <a:ext cx="4923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Make sure that you don’t suggest inappropriate materials for products – for example, naming a Thermosetting plastic for a supermarket carrier bag. This would be inappropriate for many reasons but one is that carrier bags are often recycled and thermosetting polymers cannot be recycled.</a:t>
            </a:r>
            <a:endParaRPr lang="en-GB" sz="1400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04"/>
          <a:stretch/>
        </p:blipFill>
        <p:spPr bwMode="auto">
          <a:xfrm>
            <a:off x="9723377" y="109776"/>
            <a:ext cx="2404454" cy="151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31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23711</TotalTime>
  <Words>812</Words>
  <Application>Microsoft Office PowerPoint</Application>
  <PresentationFormat>Widescreen</PresentationFormat>
  <Paragraphs>216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Insaniburger with Cheese</vt:lpstr>
      <vt:lpstr>Varela Round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Ryan</dc:creator>
  <cp:lastModifiedBy>Mark Ryan</cp:lastModifiedBy>
  <cp:revision>218</cp:revision>
  <cp:lastPrinted>2018-05-11T14:18:11Z</cp:lastPrinted>
  <dcterms:created xsi:type="dcterms:W3CDTF">2017-12-14T08:12:46Z</dcterms:created>
  <dcterms:modified xsi:type="dcterms:W3CDTF">2019-04-17T15:02:38Z</dcterms:modified>
</cp:coreProperties>
</file>