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0"/>
  </p:notesMasterIdLst>
  <p:handoutMasterIdLst>
    <p:handoutMasterId r:id="rId11"/>
  </p:handoutMasterIdLst>
  <p:sldIdLst>
    <p:sldId id="341" r:id="rId2"/>
    <p:sldId id="340" r:id="rId3"/>
    <p:sldId id="339" r:id="rId4"/>
    <p:sldId id="342" r:id="rId5"/>
    <p:sldId id="343" r:id="rId6"/>
    <p:sldId id="344" r:id="rId7"/>
    <p:sldId id="345" r:id="rId8"/>
    <p:sldId id="346" r:id="rId9"/>
  </p:sldIdLst>
  <p:sldSz cx="12192000" cy="6858000"/>
  <p:notesSz cx="9926638" cy="14352588"/>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452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A500"/>
    <a:srgbClr val="D34A44"/>
    <a:srgbClr val="7BD100"/>
    <a:srgbClr val="00A8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343" autoAdjust="0"/>
  </p:normalViewPr>
  <p:slideViewPr>
    <p:cSldViewPr snapToGrid="0">
      <p:cViewPr varScale="1">
        <p:scale>
          <a:sx n="73" d="100"/>
          <a:sy n="73" d="100"/>
        </p:scale>
        <p:origin x="408"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35" d="100"/>
          <a:sy n="35" d="100"/>
        </p:scale>
        <p:origin x="-2994" y="-102"/>
      </p:cViewPr>
      <p:guideLst>
        <p:guide orient="horz" pos="452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238EB4-3F57-4147-92DD-F83334D0A7A4}" type="doc">
      <dgm:prSet loTypeId="urn:microsoft.com/office/officeart/2011/layout/RadialPictureList" loCatId="picture" qsTypeId="urn:microsoft.com/office/officeart/2005/8/quickstyle/simple1" qsCatId="simple" csTypeId="urn:microsoft.com/office/officeart/2005/8/colors/colorful5" csCatId="colorful" phldr="1"/>
      <dgm:spPr/>
    </dgm:pt>
    <dgm:pt modelId="{78102E32-D894-4348-9EED-22075C8C7629}">
      <dgm:prSet phldrT="[Text]" custT="1"/>
      <dgm:spPr/>
      <dgm:t>
        <a:bodyPr/>
        <a:lstStyle/>
        <a:p>
          <a:r>
            <a:rPr lang="en-GB" sz="2400" dirty="0" smtClean="0">
              <a:latin typeface="Century Gothic" panose="020B0502020202020204" pitchFamily="34" charset="0"/>
            </a:rPr>
            <a:t>End of topic assessment</a:t>
          </a:r>
          <a:endParaRPr lang="en-GB" sz="2400" dirty="0">
            <a:latin typeface="Century Gothic" panose="020B0502020202020204" pitchFamily="34" charset="0"/>
          </a:endParaRPr>
        </a:p>
      </dgm:t>
    </dgm:pt>
    <dgm:pt modelId="{4C8EA758-0120-4816-AC28-6EA491F4B2DF}" type="parTrans" cxnId="{0E91426D-550F-4043-9445-78F92947067C}">
      <dgm:prSet/>
      <dgm:spPr/>
      <dgm:t>
        <a:bodyPr/>
        <a:lstStyle/>
        <a:p>
          <a:endParaRPr lang="en-GB"/>
        </a:p>
      </dgm:t>
    </dgm:pt>
    <dgm:pt modelId="{BDDE51C5-8B73-4108-8274-C607725DAF50}" type="sibTrans" cxnId="{0E91426D-550F-4043-9445-78F92947067C}">
      <dgm:prSet/>
      <dgm:spPr/>
      <dgm:t>
        <a:bodyPr/>
        <a:lstStyle/>
        <a:p>
          <a:endParaRPr lang="en-GB"/>
        </a:p>
      </dgm:t>
    </dgm:pt>
    <dgm:pt modelId="{92942017-27F9-43D6-8C27-7F7789F6CF67}">
      <dgm:prSet/>
      <dgm:spPr/>
      <dgm:t>
        <a:bodyPr/>
        <a:lstStyle/>
        <a:p>
          <a:endParaRPr lang="en-GB" sz="1300" dirty="0"/>
        </a:p>
      </dgm:t>
    </dgm:pt>
    <dgm:pt modelId="{C82F9326-FEF0-4011-8205-23504384D3DA}" type="parTrans" cxnId="{2DBA48CC-7872-44A2-AD53-9BD01F1E599E}">
      <dgm:prSet/>
      <dgm:spPr/>
      <dgm:t>
        <a:bodyPr/>
        <a:lstStyle/>
        <a:p>
          <a:endParaRPr lang="en-GB"/>
        </a:p>
      </dgm:t>
    </dgm:pt>
    <dgm:pt modelId="{9118EFC7-F5CF-4215-A5E8-3AADB0837112}" type="sibTrans" cxnId="{2DBA48CC-7872-44A2-AD53-9BD01F1E599E}">
      <dgm:prSet/>
      <dgm:spPr/>
      <dgm:t>
        <a:bodyPr/>
        <a:lstStyle/>
        <a:p>
          <a:endParaRPr lang="en-GB"/>
        </a:p>
      </dgm:t>
    </dgm:pt>
    <dgm:pt modelId="{9BFB1077-8A81-48B2-942F-79BA8E24B68B}">
      <dgm:prSet/>
      <dgm:spPr/>
      <dgm:t>
        <a:bodyPr/>
        <a:lstStyle/>
        <a:p>
          <a:endParaRPr lang="en-GB" dirty="0"/>
        </a:p>
      </dgm:t>
    </dgm:pt>
    <dgm:pt modelId="{267ED1E8-5FE9-4C81-AFEC-254818A84962}" type="parTrans" cxnId="{C35FD282-A06E-4283-B733-A652E1D81419}">
      <dgm:prSet/>
      <dgm:spPr/>
      <dgm:t>
        <a:bodyPr/>
        <a:lstStyle/>
        <a:p>
          <a:endParaRPr lang="en-GB"/>
        </a:p>
      </dgm:t>
    </dgm:pt>
    <dgm:pt modelId="{3ECB09F3-7518-452B-AF0A-54F9E0A1F184}" type="sibTrans" cxnId="{C35FD282-A06E-4283-B733-A652E1D81419}">
      <dgm:prSet/>
      <dgm:spPr/>
      <dgm:t>
        <a:bodyPr/>
        <a:lstStyle/>
        <a:p>
          <a:endParaRPr lang="en-GB"/>
        </a:p>
      </dgm:t>
    </dgm:pt>
    <dgm:pt modelId="{93E4E3CF-BDDC-4636-885F-850619957D0D}">
      <dgm:prSet/>
      <dgm:spPr/>
      <dgm:t>
        <a:bodyPr/>
        <a:lstStyle/>
        <a:p>
          <a:endParaRPr lang="en-GB"/>
        </a:p>
      </dgm:t>
    </dgm:pt>
    <dgm:pt modelId="{D2DE7EEB-56A1-4D91-8E94-456636A26942}" type="parTrans" cxnId="{3F11152B-700D-47F1-87AA-7C6566FBFFC6}">
      <dgm:prSet/>
      <dgm:spPr/>
      <dgm:t>
        <a:bodyPr/>
        <a:lstStyle/>
        <a:p>
          <a:endParaRPr lang="en-GB"/>
        </a:p>
      </dgm:t>
    </dgm:pt>
    <dgm:pt modelId="{F2F135F2-2DB0-4B9B-9F1A-ED6989F8B630}" type="sibTrans" cxnId="{3F11152B-700D-47F1-87AA-7C6566FBFFC6}">
      <dgm:prSet/>
      <dgm:spPr/>
      <dgm:t>
        <a:bodyPr/>
        <a:lstStyle/>
        <a:p>
          <a:endParaRPr lang="en-GB"/>
        </a:p>
      </dgm:t>
    </dgm:pt>
    <dgm:pt modelId="{39D05135-5624-4096-A8BF-3076327C06A1}">
      <dgm:prSet/>
      <dgm:spPr/>
      <dgm:t>
        <a:bodyPr/>
        <a:lstStyle/>
        <a:p>
          <a:endParaRPr lang="en-GB" dirty="0"/>
        </a:p>
      </dgm:t>
    </dgm:pt>
    <dgm:pt modelId="{CB78AA7F-46E1-41C1-A985-B3B2332B6B27}" type="parTrans" cxnId="{72432D7D-9AF7-4E42-BAAE-907EEEE8B810}">
      <dgm:prSet/>
      <dgm:spPr/>
      <dgm:t>
        <a:bodyPr/>
        <a:lstStyle/>
        <a:p>
          <a:endParaRPr lang="en-GB"/>
        </a:p>
      </dgm:t>
    </dgm:pt>
    <dgm:pt modelId="{EC50F816-7F80-4631-9C12-70AD5E633FBC}" type="sibTrans" cxnId="{72432D7D-9AF7-4E42-BAAE-907EEEE8B810}">
      <dgm:prSet/>
      <dgm:spPr/>
      <dgm:t>
        <a:bodyPr/>
        <a:lstStyle/>
        <a:p>
          <a:endParaRPr lang="en-GB"/>
        </a:p>
      </dgm:t>
    </dgm:pt>
    <dgm:pt modelId="{CFE7B89F-79B4-43BF-93FB-41A624A1531B}">
      <dgm:prSet/>
      <dgm:spPr/>
      <dgm:t>
        <a:bodyPr/>
        <a:lstStyle/>
        <a:p>
          <a:endParaRPr lang="en-GB" dirty="0"/>
        </a:p>
      </dgm:t>
    </dgm:pt>
    <dgm:pt modelId="{8996C2A4-1BE8-451A-ACD8-CAB05F7392A0}" type="parTrans" cxnId="{3A54BB91-0B69-4C25-A89B-D7F5F9C0DD06}">
      <dgm:prSet/>
      <dgm:spPr/>
      <dgm:t>
        <a:bodyPr/>
        <a:lstStyle/>
        <a:p>
          <a:endParaRPr lang="en-GB"/>
        </a:p>
      </dgm:t>
    </dgm:pt>
    <dgm:pt modelId="{27E1273E-DA01-4928-B7F7-A48596E9A125}" type="sibTrans" cxnId="{3A54BB91-0B69-4C25-A89B-D7F5F9C0DD06}">
      <dgm:prSet/>
      <dgm:spPr/>
      <dgm:t>
        <a:bodyPr/>
        <a:lstStyle/>
        <a:p>
          <a:endParaRPr lang="en-GB"/>
        </a:p>
      </dgm:t>
    </dgm:pt>
    <dgm:pt modelId="{0966D617-E03F-4E31-9C48-E6AA3823BA2F}">
      <dgm:prSet/>
      <dgm:spPr/>
      <dgm:t>
        <a:bodyPr/>
        <a:lstStyle/>
        <a:p>
          <a:endParaRPr lang="en-US"/>
        </a:p>
      </dgm:t>
    </dgm:pt>
    <dgm:pt modelId="{EC3050F1-0887-4AB1-8F83-F6CC7E984685}" type="parTrans" cxnId="{01912912-B156-4D6E-A1C5-D46D207D2C07}">
      <dgm:prSet/>
      <dgm:spPr/>
      <dgm:t>
        <a:bodyPr/>
        <a:lstStyle/>
        <a:p>
          <a:endParaRPr lang="en-US"/>
        </a:p>
      </dgm:t>
    </dgm:pt>
    <dgm:pt modelId="{B4D6C505-7CFB-42C3-9291-D0A50F2D6D97}" type="sibTrans" cxnId="{01912912-B156-4D6E-A1C5-D46D207D2C07}">
      <dgm:prSet/>
      <dgm:spPr/>
      <dgm:t>
        <a:bodyPr/>
        <a:lstStyle/>
        <a:p>
          <a:endParaRPr lang="en-US"/>
        </a:p>
      </dgm:t>
    </dgm:pt>
    <dgm:pt modelId="{941B1A7F-908F-4306-B634-6DE06FEAD7AC}">
      <dgm:prSet/>
      <dgm:spPr/>
      <dgm:t>
        <a:bodyPr/>
        <a:lstStyle/>
        <a:p>
          <a:endParaRPr lang="en-US"/>
        </a:p>
      </dgm:t>
    </dgm:pt>
    <dgm:pt modelId="{CD67198F-3581-4EA8-8E42-4B345DD747E4}" type="parTrans" cxnId="{5F2201FF-7F33-428E-859E-573DCCA241AD}">
      <dgm:prSet/>
      <dgm:spPr/>
      <dgm:t>
        <a:bodyPr/>
        <a:lstStyle/>
        <a:p>
          <a:endParaRPr lang="en-US"/>
        </a:p>
      </dgm:t>
    </dgm:pt>
    <dgm:pt modelId="{FDDA575F-351A-45B4-8ADA-5F5ED4F96E7D}" type="sibTrans" cxnId="{5F2201FF-7F33-428E-859E-573DCCA241AD}">
      <dgm:prSet/>
      <dgm:spPr/>
      <dgm:t>
        <a:bodyPr/>
        <a:lstStyle/>
        <a:p>
          <a:endParaRPr lang="en-US"/>
        </a:p>
      </dgm:t>
    </dgm:pt>
    <dgm:pt modelId="{060C7A0C-C11F-49D0-97B0-2B15E37311B1}" type="pres">
      <dgm:prSet presAssocID="{DE238EB4-3F57-4147-92DD-F83334D0A7A4}" presName="Name0" presStyleCnt="0">
        <dgm:presLayoutVars>
          <dgm:chMax val="1"/>
          <dgm:chPref val="1"/>
          <dgm:dir/>
          <dgm:resizeHandles/>
        </dgm:presLayoutVars>
      </dgm:prSet>
      <dgm:spPr/>
    </dgm:pt>
    <dgm:pt modelId="{D42D1261-1015-4CAF-ADAE-216E307F29C6}" type="pres">
      <dgm:prSet presAssocID="{78102E32-D894-4348-9EED-22075C8C7629}" presName="Parent" presStyleLbl="node1" presStyleIdx="0" presStyleCnt="2" custScaleX="80596" custScaleY="77781">
        <dgm:presLayoutVars>
          <dgm:chMax val="4"/>
          <dgm:chPref val="3"/>
        </dgm:presLayoutVars>
      </dgm:prSet>
      <dgm:spPr/>
      <dgm:t>
        <a:bodyPr/>
        <a:lstStyle/>
        <a:p>
          <a:endParaRPr lang="en-US"/>
        </a:p>
      </dgm:t>
    </dgm:pt>
    <dgm:pt modelId="{BE9ACB6F-59FC-4E32-A862-27FDACADAB9E}" type="pres">
      <dgm:prSet presAssocID="{92942017-27F9-43D6-8C27-7F7789F6CF67}" presName="Accent" presStyleLbl="node1" presStyleIdx="1" presStyleCnt="2"/>
      <dgm:spPr/>
    </dgm:pt>
    <dgm:pt modelId="{4412B9E7-1742-467E-9437-0EECDD8B73F8}" type="pres">
      <dgm:prSet presAssocID="{92942017-27F9-43D6-8C27-7F7789F6CF67}" presName="Image1"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6000" r="-16000"/>
          </a:stretch>
        </a:blipFill>
      </dgm:spPr>
      <dgm:t>
        <a:bodyPr/>
        <a:lstStyle/>
        <a:p>
          <a:endParaRPr lang="en-US"/>
        </a:p>
      </dgm:t>
    </dgm:pt>
    <dgm:pt modelId="{C2C973B5-F7FD-4BC0-92D0-84BDBF1D1DF2}" type="pres">
      <dgm:prSet presAssocID="{92942017-27F9-43D6-8C27-7F7789F6CF67}" presName="Child1" presStyleLbl="revTx" presStyleIdx="0" presStyleCnt="3">
        <dgm:presLayoutVars>
          <dgm:chMax val="0"/>
          <dgm:chPref val="0"/>
          <dgm:bulletEnabled val="1"/>
        </dgm:presLayoutVars>
      </dgm:prSet>
      <dgm:spPr/>
      <dgm:t>
        <a:bodyPr/>
        <a:lstStyle/>
        <a:p>
          <a:endParaRPr lang="en-US"/>
        </a:p>
      </dgm:t>
    </dgm:pt>
    <dgm:pt modelId="{AEAEBED7-3D09-41C6-88A6-37A91E64C9B8}" type="pres">
      <dgm:prSet presAssocID="{0966D617-E03F-4E31-9C48-E6AA3823BA2F}" presName="Image2" presStyleCnt="0"/>
      <dgm:spPr/>
    </dgm:pt>
    <dgm:pt modelId="{64659403-2F0E-4E37-8B48-B914887B5ABD}" type="pres">
      <dgm:prSet presAssocID="{0966D617-E03F-4E31-9C48-E6AA3823BA2F}" presName="Image"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0" r="-10000"/>
          </a:stretch>
        </a:blipFill>
      </dgm:spPr>
    </dgm:pt>
    <dgm:pt modelId="{CAA72332-3CCD-4CF1-9EE5-44047A20FABA}" type="pres">
      <dgm:prSet presAssocID="{0966D617-E03F-4E31-9C48-E6AA3823BA2F}" presName="Child2" presStyleLbl="revTx" presStyleIdx="1" presStyleCnt="3">
        <dgm:presLayoutVars>
          <dgm:chMax val="0"/>
          <dgm:chPref val="0"/>
          <dgm:bulletEnabled val="1"/>
        </dgm:presLayoutVars>
      </dgm:prSet>
      <dgm:spPr/>
      <dgm:t>
        <a:bodyPr/>
        <a:lstStyle/>
        <a:p>
          <a:endParaRPr lang="en-US"/>
        </a:p>
      </dgm:t>
    </dgm:pt>
    <dgm:pt modelId="{C780311C-9821-41ED-A786-124B2E95BCCD}" type="pres">
      <dgm:prSet presAssocID="{941B1A7F-908F-4306-B634-6DE06FEAD7AC}" presName="Image3" presStyleCnt="0"/>
      <dgm:spPr/>
    </dgm:pt>
    <dgm:pt modelId="{2F2B2071-685C-4299-86C8-848B1B2CD1B7}" type="pres">
      <dgm:prSet presAssocID="{941B1A7F-908F-4306-B634-6DE06FEAD7AC}" presName="Imag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41000" r="-41000"/>
          </a:stretch>
        </a:blipFill>
      </dgm:spPr>
    </dgm:pt>
    <dgm:pt modelId="{D683C276-3F55-46A0-8D3E-586F4D194F88}" type="pres">
      <dgm:prSet presAssocID="{941B1A7F-908F-4306-B634-6DE06FEAD7AC}" presName="Child3" presStyleLbl="revTx" presStyleIdx="2" presStyleCnt="3">
        <dgm:presLayoutVars>
          <dgm:chMax val="0"/>
          <dgm:chPref val="0"/>
          <dgm:bulletEnabled val="1"/>
        </dgm:presLayoutVars>
      </dgm:prSet>
      <dgm:spPr/>
      <dgm:t>
        <a:bodyPr/>
        <a:lstStyle/>
        <a:p>
          <a:endParaRPr lang="en-US"/>
        </a:p>
      </dgm:t>
    </dgm:pt>
  </dgm:ptLst>
  <dgm:cxnLst>
    <dgm:cxn modelId="{712B4BA3-1F64-4231-BDC2-28B6DA6B54F0}" type="presOf" srcId="{92942017-27F9-43D6-8C27-7F7789F6CF67}" destId="{C2C973B5-F7FD-4BC0-92D0-84BDBF1D1DF2}" srcOrd="0" destOrd="0" presId="urn:microsoft.com/office/officeart/2011/layout/RadialPictureList"/>
    <dgm:cxn modelId="{2DBA48CC-7872-44A2-AD53-9BD01F1E599E}" srcId="{78102E32-D894-4348-9EED-22075C8C7629}" destId="{92942017-27F9-43D6-8C27-7F7789F6CF67}" srcOrd="0" destOrd="0" parTransId="{C82F9326-FEF0-4011-8205-23504384D3DA}" sibTransId="{9118EFC7-F5CF-4215-A5E8-3AADB0837112}"/>
    <dgm:cxn modelId="{0E91426D-550F-4043-9445-78F92947067C}" srcId="{DE238EB4-3F57-4147-92DD-F83334D0A7A4}" destId="{78102E32-D894-4348-9EED-22075C8C7629}" srcOrd="0" destOrd="0" parTransId="{4C8EA758-0120-4816-AC28-6EA491F4B2DF}" sibTransId="{BDDE51C5-8B73-4108-8274-C607725DAF50}"/>
    <dgm:cxn modelId="{5F2201FF-7F33-428E-859E-573DCCA241AD}" srcId="{78102E32-D894-4348-9EED-22075C8C7629}" destId="{941B1A7F-908F-4306-B634-6DE06FEAD7AC}" srcOrd="2" destOrd="0" parTransId="{CD67198F-3581-4EA8-8E42-4B345DD747E4}" sibTransId="{FDDA575F-351A-45B4-8ADA-5F5ED4F96E7D}"/>
    <dgm:cxn modelId="{48A2758A-466A-4AAD-85BA-B7599E6DC90F}" type="presOf" srcId="{78102E32-D894-4348-9EED-22075C8C7629}" destId="{D42D1261-1015-4CAF-ADAE-216E307F29C6}" srcOrd="0" destOrd="0" presId="urn:microsoft.com/office/officeart/2011/layout/RadialPictureList"/>
    <dgm:cxn modelId="{0449C342-C6FA-48CC-9DF5-33F6E500B302}" type="presOf" srcId="{0966D617-E03F-4E31-9C48-E6AA3823BA2F}" destId="{CAA72332-3CCD-4CF1-9EE5-44047A20FABA}" srcOrd="0" destOrd="0" presId="urn:microsoft.com/office/officeart/2011/layout/RadialPictureList"/>
    <dgm:cxn modelId="{4B680227-186B-4A0F-BC8B-3FB6A79F0702}" type="presOf" srcId="{941B1A7F-908F-4306-B634-6DE06FEAD7AC}" destId="{D683C276-3F55-46A0-8D3E-586F4D194F88}" srcOrd="0" destOrd="0" presId="urn:microsoft.com/office/officeart/2011/layout/RadialPictureList"/>
    <dgm:cxn modelId="{3A54BB91-0B69-4C25-A89B-D7F5F9C0DD06}" srcId="{DE238EB4-3F57-4147-92DD-F83334D0A7A4}" destId="{CFE7B89F-79B4-43BF-93FB-41A624A1531B}" srcOrd="3" destOrd="0" parTransId="{8996C2A4-1BE8-451A-ACD8-CAB05F7392A0}" sibTransId="{27E1273E-DA01-4928-B7F7-A48596E9A125}"/>
    <dgm:cxn modelId="{5A7B7643-AA64-4676-A678-B5EF93584DE9}" type="presOf" srcId="{DE238EB4-3F57-4147-92DD-F83334D0A7A4}" destId="{060C7A0C-C11F-49D0-97B0-2B15E37311B1}" srcOrd="0" destOrd="0" presId="urn:microsoft.com/office/officeart/2011/layout/RadialPictureList"/>
    <dgm:cxn modelId="{01912912-B156-4D6E-A1C5-D46D207D2C07}" srcId="{78102E32-D894-4348-9EED-22075C8C7629}" destId="{0966D617-E03F-4E31-9C48-E6AA3823BA2F}" srcOrd="1" destOrd="0" parTransId="{EC3050F1-0887-4AB1-8F83-F6CC7E984685}" sibTransId="{B4D6C505-7CFB-42C3-9291-D0A50F2D6D97}"/>
    <dgm:cxn modelId="{C35FD282-A06E-4283-B733-A652E1D81419}" srcId="{DE238EB4-3F57-4147-92DD-F83334D0A7A4}" destId="{9BFB1077-8A81-48B2-942F-79BA8E24B68B}" srcOrd="1" destOrd="0" parTransId="{267ED1E8-5FE9-4C81-AFEC-254818A84962}" sibTransId="{3ECB09F3-7518-452B-AF0A-54F9E0A1F184}"/>
    <dgm:cxn modelId="{72432D7D-9AF7-4E42-BAAE-907EEEE8B810}" srcId="{DE238EB4-3F57-4147-92DD-F83334D0A7A4}" destId="{39D05135-5624-4096-A8BF-3076327C06A1}" srcOrd="2" destOrd="0" parTransId="{CB78AA7F-46E1-41C1-A985-B3B2332B6B27}" sibTransId="{EC50F816-7F80-4631-9C12-70AD5E633FBC}"/>
    <dgm:cxn modelId="{3F11152B-700D-47F1-87AA-7C6566FBFFC6}" srcId="{DE238EB4-3F57-4147-92DD-F83334D0A7A4}" destId="{93E4E3CF-BDDC-4636-885F-850619957D0D}" srcOrd="4" destOrd="0" parTransId="{D2DE7EEB-56A1-4D91-8E94-456636A26942}" sibTransId="{F2F135F2-2DB0-4B9B-9F1A-ED6989F8B630}"/>
    <dgm:cxn modelId="{D388A334-CD4C-4028-B8A7-930296E6B716}" type="presParOf" srcId="{060C7A0C-C11F-49D0-97B0-2B15E37311B1}" destId="{D42D1261-1015-4CAF-ADAE-216E307F29C6}" srcOrd="0" destOrd="0" presId="urn:microsoft.com/office/officeart/2011/layout/RadialPictureList"/>
    <dgm:cxn modelId="{7A3E08AF-93EA-4A6F-9D7B-9E4CF1306343}" type="presParOf" srcId="{060C7A0C-C11F-49D0-97B0-2B15E37311B1}" destId="{BE9ACB6F-59FC-4E32-A862-27FDACADAB9E}" srcOrd="1" destOrd="0" presId="urn:microsoft.com/office/officeart/2011/layout/RadialPictureList"/>
    <dgm:cxn modelId="{0724265B-E648-4616-B101-AD241DADDBDE}" type="presParOf" srcId="{060C7A0C-C11F-49D0-97B0-2B15E37311B1}" destId="{4412B9E7-1742-467E-9437-0EECDD8B73F8}" srcOrd="2" destOrd="0" presId="urn:microsoft.com/office/officeart/2011/layout/RadialPictureList"/>
    <dgm:cxn modelId="{7B9FD109-DC23-4040-8828-5C9A9695CE2D}" type="presParOf" srcId="{060C7A0C-C11F-49D0-97B0-2B15E37311B1}" destId="{C2C973B5-F7FD-4BC0-92D0-84BDBF1D1DF2}" srcOrd="3" destOrd="0" presId="urn:microsoft.com/office/officeart/2011/layout/RadialPictureList"/>
    <dgm:cxn modelId="{58C225E5-EF6E-4C2B-9924-EDBE0158CA63}" type="presParOf" srcId="{060C7A0C-C11F-49D0-97B0-2B15E37311B1}" destId="{AEAEBED7-3D09-41C6-88A6-37A91E64C9B8}" srcOrd="4" destOrd="0" presId="urn:microsoft.com/office/officeart/2011/layout/RadialPictureList"/>
    <dgm:cxn modelId="{202B9FE7-6F04-40AA-AEC7-75C0A3886F11}" type="presParOf" srcId="{AEAEBED7-3D09-41C6-88A6-37A91E64C9B8}" destId="{64659403-2F0E-4E37-8B48-B914887B5ABD}" srcOrd="0" destOrd="0" presId="urn:microsoft.com/office/officeart/2011/layout/RadialPictureList"/>
    <dgm:cxn modelId="{6A648D70-970A-44AB-BE6C-E19AB28C96C8}" type="presParOf" srcId="{060C7A0C-C11F-49D0-97B0-2B15E37311B1}" destId="{CAA72332-3CCD-4CF1-9EE5-44047A20FABA}" srcOrd="5" destOrd="0" presId="urn:microsoft.com/office/officeart/2011/layout/RadialPictureList"/>
    <dgm:cxn modelId="{10A82CCD-710E-4452-A6B7-2ED3FAAD0C55}" type="presParOf" srcId="{060C7A0C-C11F-49D0-97B0-2B15E37311B1}" destId="{C780311C-9821-41ED-A786-124B2E95BCCD}" srcOrd="6" destOrd="0" presId="urn:microsoft.com/office/officeart/2011/layout/RadialPictureList"/>
    <dgm:cxn modelId="{C7AD4758-5E60-4FA5-95CA-63689B244DB0}" type="presParOf" srcId="{C780311C-9821-41ED-A786-124B2E95BCCD}" destId="{2F2B2071-685C-4299-86C8-848B1B2CD1B7}" srcOrd="0" destOrd="0" presId="urn:microsoft.com/office/officeart/2011/layout/RadialPictureList"/>
    <dgm:cxn modelId="{EC9F891E-B70E-418D-8315-2E8B8DDC3AA9}" type="presParOf" srcId="{060C7A0C-C11F-49D0-97B0-2B15E37311B1}" destId="{D683C276-3F55-46A0-8D3E-586F4D194F88}" srcOrd="7" destOrd="0" presId="urn:microsoft.com/office/officeart/2011/layout/Radial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D1261-1015-4CAF-ADAE-216E307F29C6}">
      <dsp:nvSpPr>
        <dsp:cNvPr id="0" name=""/>
        <dsp:cNvSpPr/>
      </dsp:nvSpPr>
      <dsp:spPr>
        <a:xfrm>
          <a:off x="3220250" y="2177210"/>
          <a:ext cx="2630299" cy="2538555"/>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GB" sz="2400" kern="1200" dirty="0" smtClean="0">
              <a:latin typeface="Century Gothic" panose="020B0502020202020204" pitchFamily="34" charset="0"/>
            </a:rPr>
            <a:t>End of topic assessment</a:t>
          </a:r>
          <a:endParaRPr lang="en-GB" sz="2400" kern="1200" dirty="0">
            <a:latin typeface="Century Gothic" panose="020B0502020202020204" pitchFamily="34" charset="0"/>
          </a:endParaRPr>
        </a:p>
      </dsp:txBody>
      <dsp:txXfrm>
        <a:off x="3605448" y="2548973"/>
        <a:ext cx="1859903" cy="1795029"/>
      </dsp:txXfrm>
    </dsp:sp>
    <dsp:sp modelId="{BE9ACB6F-59FC-4E32-A862-27FDACADAB9E}">
      <dsp:nvSpPr>
        <dsp:cNvPr id="0" name=""/>
        <dsp:cNvSpPr/>
      </dsp:nvSpPr>
      <dsp:spPr>
        <a:xfrm>
          <a:off x="1220647" y="0"/>
          <a:ext cx="6578800" cy="6858000"/>
        </a:xfrm>
        <a:prstGeom prst="blockArc">
          <a:avLst>
            <a:gd name="adj1" fmla="val 17527788"/>
            <a:gd name="adj2" fmla="val 4119114"/>
            <a:gd name="adj3" fmla="val 575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12B9E7-1742-467E-9437-0EECDD8B73F8}">
      <dsp:nvSpPr>
        <dsp:cNvPr id="0" name=""/>
        <dsp:cNvSpPr/>
      </dsp:nvSpPr>
      <dsp:spPr>
        <a:xfrm>
          <a:off x="6064797" y="578129"/>
          <a:ext cx="1748301" cy="1748790"/>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6000" r="-1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C973B5-F7FD-4BC0-92D0-84BDBF1D1DF2}">
      <dsp:nvSpPr>
        <dsp:cNvPr id="0" name=""/>
        <dsp:cNvSpPr/>
      </dsp:nvSpPr>
      <dsp:spPr>
        <a:xfrm>
          <a:off x="7945708" y="606247"/>
          <a:ext cx="2340169" cy="16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lvl="0" algn="l" defTabSz="2889250">
            <a:lnSpc>
              <a:spcPct val="90000"/>
            </a:lnSpc>
            <a:spcBef>
              <a:spcPct val="0"/>
            </a:spcBef>
            <a:spcAft>
              <a:spcPct val="10000"/>
            </a:spcAft>
          </a:pPr>
          <a:endParaRPr lang="en-GB" sz="6500" kern="1200" dirty="0"/>
        </a:p>
      </dsp:txBody>
      <dsp:txXfrm>
        <a:off x="7945708" y="606247"/>
        <a:ext cx="2340169" cy="1692554"/>
      </dsp:txXfrm>
    </dsp:sp>
    <dsp:sp modelId="{64659403-2F0E-4E37-8B48-B914887B5ABD}">
      <dsp:nvSpPr>
        <dsp:cNvPr id="0" name=""/>
        <dsp:cNvSpPr/>
      </dsp:nvSpPr>
      <dsp:spPr>
        <a:xfrm>
          <a:off x="6740521" y="2567635"/>
          <a:ext cx="1748301" cy="1748790"/>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0" r="-1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A72332-3CCD-4CF1-9EE5-44047A20FABA}">
      <dsp:nvSpPr>
        <dsp:cNvPr id="0" name=""/>
        <dsp:cNvSpPr/>
      </dsp:nvSpPr>
      <dsp:spPr>
        <a:xfrm>
          <a:off x="8631183" y="2592324"/>
          <a:ext cx="2340169" cy="16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lvl="0" algn="l" defTabSz="2889250">
            <a:lnSpc>
              <a:spcPct val="90000"/>
            </a:lnSpc>
            <a:spcBef>
              <a:spcPct val="0"/>
            </a:spcBef>
            <a:spcAft>
              <a:spcPct val="10000"/>
            </a:spcAft>
          </a:pPr>
          <a:endParaRPr lang="en-US" sz="6500" kern="1200"/>
        </a:p>
      </dsp:txBody>
      <dsp:txXfrm>
        <a:off x="8631183" y="2592324"/>
        <a:ext cx="2340169" cy="1692554"/>
      </dsp:txXfrm>
    </dsp:sp>
    <dsp:sp modelId="{2F2B2071-685C-4299-86C8-848B1B2CD1B7}">
      <dsp:nvSpPr>
        <dsp:cNvPr id="0" name=""/>
        <dsp:cNvSpPr/>
      </dsp:nvSpPr>
      <dsp:spPr>
        <a:xfrm>
          <a:off x="6064797" y="4585258"/>
          <a:ext cx="1748301" cy="1748790"/>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41000" r="-4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683C276-3F55-46A0-8D3E-586F4D194F88}">
      <dsp:nvSpPr>
        <dsp:cNvPr id="0" name=""/>
        <dsp:cNvSpPr/>
      </dsp:nvSpPr>
      <dsp:spPr>
        <a:xfrm>
          <a:off x="7945708" y="4620920"/>
          <a:ext cx="2340169" cy="16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0" tIns="82550" rIns="82550" bIns="82550" numCol="1" spcCol="1270" anchor="ctr" anchorCtr="0">
          <a:noAutofit/>
        </a:bodyPr>
        <a:lstStyle/>
        <a:p>
          <a:pPr lvl="0" algn="l" defTabSz="2889250">
            <a:lnSpc>
              <a:spcPct val="90000"/>
            </a:lnSpc>
            <a:spcBef>
              <a:spcPct val="0"/>
            </a:spcBef>
            <a:spcAft>
              <a:spcPct val="10000"/>
            </a:spcAft>
          </a:pPr>
          <a:endParaRPr lang="en-US" sz="6500" kern="1200"/>
        </a:p>
      </dsp:txBody>
      <dsp:txXfrm>
        <a:off x="7945708" y="4620920"/>
        <a:ext cx="2340169" cy="1692554"/>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720122"/>
          </a:xfrm>
          <a:prstGeom prst="rect">
            <a:avLst/>
          </a:prstGeom>
        </p:spPr>
        <p:txBody>
          <a:bodyPr vert="horz" lIns="132743" tIns="66372" rIns="132743" bIns="66372" rtlCol="0"/>
          <a:lstStyle>
            <a:lvl1pPr algn="l">
              <a:defRPr sz="1700"/>
            </a:lvl1pPr>
          </a:lstStyle>
          <a:p>
            <a:endParaRPr lang="en-GB"/>
          </a:p>
        </p:txBody>
      </p:sp>
      <p:sp>
        <p:nvSpPr>
          <p:cNvPr id="3" name="Date Placeholder 2"/>
          <p:cNvSpPr>
            <a:spLocks noGrp="1"/>
          </p:cNvSpPr>
          <p:nvPr>
            <p:ph type="dt" sz="quarter" idx="1"/>
          </p:nvPr>
        </p:nvSpPr>
        <p:spPr>
          <a:xfrm>
            <a:off x="5622799" y="0"/>
            <a:ext cx="4301543" cy="720122"/>
          </a:xfrm>
          <a:prstGeom prst="rect">
            <a:avLst/>
          </a:prstGeom>
        </p:spPr>
        <p:txBody>
          <a:bodyPr vert="horz" lIns="132743" tIns="66372" rIns="132743" bIns="66372" rtlCol="0"/>
          <a:lstStyle>
            <a:lvl1pPr algn="r">
              <a:defRPr sz="1700"/>
            </a:lvl1pPr>
          </a:lstStyle>
          <a:p>
            <a:fld id="{B0D98450-0978-4679-9610-E0C14D98AB9A}" type="datetimeFigureOut">
              <a:rPr lang="en-GB" smtClean="0"/>
              <a:t>17/09/2019</a:t>
            </a:fld>
            <a:endParaRPr lang="en-GB"/>
          </a:p>
        </p:txBody>
      </p:sp>
      <p:sp>
        <p:nvSpPr>
          <p:cNvPr id="4" name="Footer Placeholder 3"/>
          <p:cNvSpPr>
            <a:spLocks noGrp="1"/>
          </p:cNvSpPr>
          <p:nvPr>
            <p:ph type="ftr" sz="quarter" idx="2"/>
          </p:nvPr>
        </p:nvSpPr>
        <p:spPr>
          <a:xfrm>
            <a:off x="1" y="13632469"/>
            <a:ext cx="4301543" cy="720121"/>
          </a:xfrm>
          <a:prstGeom prst="rect">
            <a:avLst/>
          </a:prstGeom>
        </p:spPr>
        <p:txBody>
          <a:bodyPr vert="horz" lIns="132743" tIns="66372" rIns="132743" bIns="66372" rtlCol="0" anchor="b"/>
          <a:lstStyle>
            <a:lvl1pPr algn="l">
              <a:defRPr sz="1700"/>
            </a:lvl1pPr>
          </a:lstStyle>
          <a:p>
            <a:endParaRPr lang="en-GB"/>
          </a:p>
        </p:txBody>
      </p:sp>
      <p:sp>
        <p:nvSpPr>
          <p:cNvPr id="5" name="Slide Number Placeholder 4"/>
          <p:cNvSpPr>
            <a:spLocks noGrp="1"/>
          </p:cNvSpPr>
          <p:nvPr>
            <p:ph type="sldNum" sz="quarter" idx="3"/>
          </p:nvPr>
        </p:nvSpPr>
        <p:spPr>
          <a:xfrm>
            <a:off x="5622799" y="13632469"/>
            <a:ext cx="4301543" cy="720121"/>
          </a:xfrm>
          <a:prstGeom prst="rect">
            <a:avLst/>
          </a:prstGeom>
        </p:spPr>
        <p:txBody>
          <a:bodyPr vert="horz" lIns="132743" tIns="66372" rIns="132743" bIns="66372" rtlCol="0" anchor="b"/>
          <a:lstStyle>
            <a:lvl1pPr algn="r">
              <a:defRPr sz="1700"/>
            </a:lvl1pPr>
          </a:lstStyle>
          <a:p>
            <a:fld id="{07882D58-FAB6-48DF-8938-59D4676D65B9}" type="slidenum">
              <a:rPr lang="en-GB" smtClean="0"/>
              <a:t>‹#›</a:t>
            </a:fld>
            <a:endParaRPr lang="en-GB"/>
          </a:p>
        </p:txBody>
      </p:sp>
    </p:spTree>
    <p:extLst>
      <p:ext uri="{BB962C8B-B14F-4D97-AF65-F5344CB8AC3E}">
        <p14:creationId xmlns:p14="http://schemas.microsoft.com/office/powerpoint/2010/main" val="724827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719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925" y="0"/>
            <a:ext cx="4302125" cy="719138"/>
          </a:xfrm>
          <a:prstGeom prst="rect">
            <a:avLst/>
          </a:prstGeom>
        </p:spPr>
        <p:txBody>
          <a:bodyPr vert="horz" lIns="91440" tIns="45720" rIns="91440" bIns="45720" rtlCol="0"/>
          <a:lstStyle>
            <a:lvl1pPr algn="r">
              <a:defRPr sz="1200"/>
            </a:lvl1pPr>
          </a:lstStyle>
          <a:p>
            <a:fld id="{63B51833-2979-4DD1-8575-C650B60754C9}" type="datetimeFigureOut">
              <a:rPr lang="en-GB" smtClean="0"/>
              <a:t>17/09/2019</a:t>
            </a:fld>
            <a:endParaRPr lang="en-GB"/>
          </a:p>
        </p:txBody>
      </p:sp>
      <p:sp>
        <p:nvSpPr>
          <p:cNvPr id="4" name="Slide Image Placeholder 3"/>
          <p:cNvSpPr>
            <a:spLocks noGrp="1" noRot="1" noChangeAspect="1"/>
          </p:cNvSpPr>
          <p:nvPr>
            <p:ph type="sldImg" idx="2"/>
          </p:nvPr>
        </p:nvSpPr>
        <p:spPr>
          <a:xfrm>
            <a:off x="658813" y="1793875"/>
            <a:ext cx="8609012" cy="4843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188" y="6907213"/>
            <a:ext cx="7942262" cy="565150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13633450"/>
            <a:ext cx="4302125" cy="7191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925" y="13633450"/>
            <a:ext cx="4302125" cy="719138"/>
          </a:xfrm>
          <a:prstGeom prst="rect">
            <a:avLst/>
          </a:prstGeom>
        </p:spPr>
        <p:txBody>
          <a:bodyPr vert="horz" lIns="91440" tIns="45720" rIns="91440" bIns="45720" rtlCol="0" anchor="b"/>
          <a:lstStyle>
            <a:lvl1pPr algn="r">
              <a:defRPr sz="1200"/>
            </a:lvl1pPr>
          </a:lstStyle>
          <a:p>
            <a:fld id="{6D0FA424-CB83-45E5-9797-3718414AC5E9}" type="slidenum">
              <a:rPr lang="en-GB" smtClean="0"/>
              <a:t>‹#›</a:t>
            </a:fld>
            <a:endParaRPr lang="en-GB"/>
          </a:p>
        </p:txBody>
      </p:sp>
    </p:spTree>
    <p:extLst>
      <p:ext uri="{BB962C8B-B14F-4D97-AF65-F5344CB8AC3E}">
        <p14:creationId xmlns:p14="http://schemas.microsoft.com/office/powerpoint/2010/main" val="2200270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45437" y="-1017708"/>
            <a:ext cx="6266329" cy="4699747"/>
          </a:xfrm>
          <a:prstGeom prst="rect">
            <a:avLst/>
          </a:prstGeom>
        </p:spPr>
      </p:pic>
    </p:spTree>
    <p:extLst>
      <p:ext uri="{BB962C8B-B14F-4D97-AF65-F5344CB8AC3E}">
        <p14:creationId xmlns:p14="http://schemas.microsoft.com/office/powerpoint/2010/main" val="17329677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883" y="194874"/>
            <a:ext cx="761765" cy="761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11773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Cross 32"/>
          <p:cNvSpPr/>
          <p:nvPr userDrawn="1"/>
        </p:nvSpPr>
        <p:spPr>
          <a:xfrm>
            <a:off x="8893629" y="3062609"/>
            <a:ext cx="1314995" cy="1314994"/>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dirty="0"/>
          </a:p>
        </p:txBody>
      </p:sp>
      <p:sp>
        <p:nvSpPr>
          <p:cNvPr id="34" name="Cross 33"/>
          <p:cNvSpPr/>
          <p:nvPr userDrawn="1"/>
        </p:nvSpPr>
        <p:spPr>
          <a:xfrm>
            <a:off x="8402018" y="5690233"/>
            <a:ext cx="892628" cy="892628"/>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5" name="Cross 34"/>
          <p:cNvSpPr/>
          <p:nvPr userDrawn="1"/>
        </p:nvSpPr>
        <p:spPr>
          <a:xfrm>
            <a:off x="623733" y="5750608"/>
            <a:ext cx="753577" cy="753577"/>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6" name="Cross 35"/>
          <p:cNvSpPr/>
          <p:nvPr userDrawn="1"/>
        </p:nvSpPr>
        <p:spPr>
          <a:xfrm>
            <a:off x="11131430" y="3191977"/>
            <a:ext cx="528129" cy="528130"/>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7" name="Cross 36"/>
          <p:cNvSpPr/>
          <p:nvPr userDrawn="1"/>
        </p:nvSpPr>
        <p:spPr>
          <a:xfrm>
            <a:off x="252009" y="5253820"/>
            <a:ext cx="427263" cy="427264"/>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
        <p:nvSpPr>
          <p:cNvPr id="38" name="Cross 37"/>
          <p:cNvSpPr/>
          <p:nvPr userDrawn="1"/>
        </p:nvSpPr>
        <p:spPr>
          <a:xfrm>
            <a:off x="2403567" y="5926610"/>
            <a:ext cx="335280" cy="335280"/>
          </a:xfrm>
          <a:prstGeom prst="plus">
            <a:avLst>
              <a:gd name="adj" fmla="val 3840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GB"/>
          </a:p>
        </p:txBody>
      </p:sp>
    </p:spTree>
    <p:extLst>
      <p:ext uri="{BB962C8B-B14F-4D97-AF65-F5344CB8AC3E}">
        <p14:creationId xmlns:p14="http://schemas.microsoft.com/office/powerpoint/2010/main" val="3168067605"/>
      </p:ext>
    </p:extLst>
  </p:cSld>
  <p:clrMap bg1="lt1" tx1="dk1" bg2="lt2" tx2="dk2" accent1="accent1" accent2="accent2" accent3="accent3" accent4="accent4" accent5="accent5" accent6="accent6" hlink="hlink" folHlink="folHlink"/>
  <p:sldLayoutIdLst>
    <p:sldLayoutId id="2147483651" r:id="rId1"/>
    <p:sldLayoutId id="2147483652" r:id="rId2"/>
  </p:sldLayoutIdLst>
  <p:timing>
    <p:tnLst>
      <p:par>
        <p:cTn id="1" dur="indefinite" restart="never" nodeType="tmRoot"/>
      </p:par>
    </p:tnLst>
  </p:timing>
  <p:txStyles>
    <p:titleStyle>
      <a:lvl1pPr algn="l" defTabSz="91436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73" indent="-228591" algn="l" defTabSz="91436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54" indent="-228591" algn="l" defTabSz="914363" rtl="0" eaLnBrk="1" latinLnBrk="0" hangingPunct="1">
        <a:lnSpc>
          <a:spcPct val="90000"/>
        </a:lnSpc>
        <a:spcBef>
          <a:spcPts val="500"/>
        </a:spcBef>
        <a:buFont typeface="Arial" panose="020B0604020202020204" pitchFamily="34" charset="0"/>
        <a:buChar char="•"/>
        <a:defRPr sz="2100" kern="1200">
          <a:solidFill>
            <a:schemeClr val="tx1"/>
          </a:solidFill>
          <a:latin typeface="+mn-lt"/>
          <a:ea typeface="+mn-ea"/>
          <a:cs typeface="+mn-cs"/>
        </a:defRPr>
      </a:lvl3pPr>
      <a:lvl4pPr marL="1600136"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18"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99"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1"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3"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45"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08859870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1352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880271" y="1678406"/>
            <a:ext cx="2162843" cy="2162843"/>
            <a:chOff x="8095600" y="2951956"/>
            <a:chExt cx="911225" cy="911225"/>
          </a:xfrm>
        </p:grpSpPr>
        <p:sp>
          <p:nvSpPr>
            <p:cNvPr id="3" name="Oval 2"/>
            <p:cNvSpPr/>
            <p:nvPr/>
          </p:nvSpPr>
          <p:spPr>
            <a:xfrm>
              <a:off x="8095600" y="2951956"/>
              <a:ext cx="911225" cy="91122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8637" y="3107531"/>
              <a:ext cx="600075"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0" name="Group 9"/>
          <p:cNvGrpSpPr/>
          <p:nvPr/>
        </p:nvGrpSpPr>
        <p:grpSpPr>
          <a:xfrm>
            <a:off x="8901521" y="1678404"/>
            <a:ext cx="2170571" cy="2174354"/>
            <a:chOff x="8095600" y="4085431"/>
            <a:chExt cx="911225" cy="912813"/>
          </a:xfrm>
        </p:grpSpPr>
        <p:sp>
          <p:nvSpPr>
            <p:cNvPr id="4" name="Oval 3"/>
            <p:cNvSpPr/>
            <p:nvPr/>
          </p:nvSpPr>
          <p:spPr>
            <a:xfrm>
              <a:off x="8095600" y="4085431"/>
              <a:ext cx="911225" cy="912813"/>
            </a:xfrm>
            <a:prstGeom prst="ellipse">
              <a:avLst/>
            </a:prstGeom>
            <a:solidFill>
              <a:srgbClr val="7030A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ight Arrow 5"/>
            <p:cNvSpPr/>
            <p:nvPr/>
          </p:nvSpPr>
          <p:spPr>
            <a:xfrm>
              <a:off x="8241650" y="4342606"/>
              <a:ext cx="654050" cy="417513"/>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pSp>
      <p:grpSp>
        <p:nvGrpSpPr>
          <p:cNvPr id="8" name="Group 7"/>
          <p:cNvGrpSpPr/>
          <p:nvPr/>
        </p:nvGrpSpPr>
        <p:grpSpPr>
          <a:xfrm>
            <a:off x="817937" y="1686146"/>
            <a:ext cx="2162843" cy="2166612"/>
            <a:chOff x="8095600" y="1805781"/>
            <a:chExt cx="911225" cy="912813"/>
          </a:xfrm>
        </p:grpSpPr>
        <p:sp>
          <p:nvSpPr>
            <p:cNvPr id="2" name="Oval 1"/>
            <p:cNvSpPr/>
            <p:nvPr/>
          </p:nvSpPr>
          <p:spPr>
            <a:xfrm>
              <a:off x="8095600" y="1805781"/>
              <a:ext cx="911225" cy="912813"/>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Shape 783"/>
            <p:cNvSpPr>
              <a:spLocks/>
            </p:cNvSpPr>
            <p:nvPr/>
          </p:nvSpPr>
          <p:spPr bwMode="auto">
            <a:xfrm>
              <a:off x="8287687" y="1862931"/>
              <a:ext cx="525463" cy="757238"/>
            </a:xfrm>
            <a:custGeom>
              <a:avLst/>
              <a:gdLst>
                <a:gd name="T0" fmla="*/ 19396980 w 12860"/>
                <a:gd name="T1" fmla="*/ 8681709 h 18511"/>
                <a:gd name="T2" fmla="*/ 19233335 w 12860"/>
                <a:gd name="T3" fmla="*/ 6929642 h 18511"/>
                <a:gd name="T4" fmla="*/ 18338454 w 12860"/>
                <a:gd name="T5" fmla="*/ 4565109 h 18511"/>
                <a:gd name="T6" fmla="*/ 16875943 w 12860"/>
                <a:gd name="T7" fmla="*/ 2568702 h 18511"/>
                <a:gd name="T8" fmla="*/ 14882452 w 12860"/>
                <a:gd name="T9" fmla="*/ 1060935 h 18511"/>
                <a:gd name="T10" fmla="*/ 12483301 w 12860"/>
                <a:gd name="T11" fmla="*/ 204169 h 18511"/>
                <a:gd name="T12" fmla="*/ 10735299 w 12860"/>
                <a:gd name="T13" fmla="*/ 0 h 18511"/>
                <a:gd name="T14" fmla="*/ 8174178 w 12860"/>
                <a:gd name="T15" fmla="*/ 408297 h 18511"/>
                <a:gd name="T16" fmla="*/ 5896872 w 12860"/>
                <a:gd name="T17" fmla="*/ 1509444 h 18511"/>
                <a:gd name="T18" fmla="*/ 4067067 w 12860"/>
                <a:gd name="T19" fmla="*/ 3179491 h 18511"/>
                <a:gd name="T20" fmla="*/ 2764810 w 12860"/>
                <a:gd name="T21" fmla="*/ 5299725 h 18511"/>
                <a:gd name="T22" fmla="*/ 2115336 w 12860"/>
                <a:gd name="T23" fmla="*/ 7826579 h 18511"/>
                <a:gd name="T24" fmla="*/ 813078 w 12860"/>
                <a:gd name="T25" fmla="*/ 12594180 h 18511"/>
                <a:gd name="T26" fmla="*/ 489179 w 12860"/>
                <a:gd name="T27" fmla="*/ 12635987 h 18511"/>
                <a:gd name="T28" fmla="*/ 121886 w 12860"/>
                <a:gd name="T29" fmla="*/ 12920499 h 18511"/>
                <a:gd name="T30" fmla="*/ 0 w 12860"/>
                <a:gd name="T31" fmla="*/ 13409097 h 18511"/>
                <a:gd name="T32" fmla="*/ 0 w 12860"/>
                <a:gd name="T33" fmla="*/ 30324046 h 18511"/>
                <a:gd name="T34" fmla="*/ 243772 w 12860"/>
                <a:gd name="T35" fmla="*/ 30730707 h 18511"/>
                <a:gd name="T36" fmla="*/ 651149 w 12860"/>
                <a:gd name="T37" fmla="*/ 30934835 h 18511"/>
                <a:gd name="T38" fmla="*/ 20657479 w 12860"/>
                <a:gd name="T39" fmla="*/ 30975006 h 18511"/>
                <a:gd name="T40" fmla="*/ 21104939 w 12860"/>
                <a:gd name="T41" fmla="*/ 30812686 h 18511"/>
                <a:gd name="T42" fmla="*/ 21388755 w 12860"/>
                <a:gd name="T43" fmla="*/ 30486367 h 18511"/>
                <a:gd name="T44" fmla="*/ 21470557 w 12860"/>
                <a:gd name="T45" fmla="*/ 13409097 h 18511"/>
                <a:gd name="T46" fmla="*/ 21388755 w 12860"/>
                <a:gd name="T47" fmla="*/ 13082819 h 18511"/>
                <a:gd name="T48" fmla="*/ 21104939 w 12860"/>
                <a:gd name="T49" fmla="*/ 12716330 h 18511"/>
                <a:gd name="T50" fmla="*/ 20657479 w 12860"/>
                <a:gd name="T51" fmla="*/ 12594180 h 18511"/>
                <a:gd name="T52" fmla="*/ 4676457 w 12860"/>
                <a:gd name="T53" fmla="*/ 8681709 h 18511"/>
                <a:gd name="T54" fmla="*/ 4961948 w 12860"/>
                <a:gd name="T55" fmla="*/ 6887794 h 18511"/>
                <a:gd name="T56" fmla="*/ 5693224 w 12860"/>
                <a:gd name="T57" fmla="*/ 5299725 h 18511"/>
                <a:gd name="T58" fmla="*/ 6871920 w 12860"/>
                <a:gd name="T59" fmla="*/ 3994450 h 18511"/>
                <a:gd name="T60" fmla="*/ 8376191 w 12860"/>
                <a:gd name="T61" fmla="*/ 3097513 h 18511"/>
                <a:gd name="T62" fmla="*/ 10125909 w 12860"/>
                <a:gd name="T63" fmla="*/ 2650681 h 18511"/>
                <a:gd name="T64" fmla="*/ 11344648 w 12860"/>
                <a:gd name="T65" fmla="*/ 2650681 h 18511"/>
                <a:gd name="T66" fmla="*/ 13094366 w 12860"/>
                <a:gd name="T67" fmla="*/ 3097513 h 18511"/>
                <a:gd name="T68" fmla="*/ 14598637 w 12860"/>
                <a:gd name="T69" fmla="*/ 3994450 h 18511"/>
                <a:gd name="T70" fmla="*/ 15777333 w 12860"/>
                <a:gd name="T71" fmla="*/ 5299725 h 18511"/>
                <a:gd name="T72" fmla="*/ 16508609 w 12860"/>
                <a:gd name="T73" fmla="*/ 6887794 h 18511"/>
                <a:gd name="T74" fmla="*/ 16794100 w 12860"/>
                <a:gd name="T75" fmla="*/ 8681709 h 18511"/>
                <a:gd name="T76" fmla="*/ 4676457 w 12860"/>
                <a:gd name="T77" fmla="*/ 8681709 h 18511"/>
                <a:gd name="T78" fmla="*/ 9434676 w 12860"/>
                <a:gd name="T79" fmla="*/ 25188319 h 18511"/>
                <a:gd name="T80" fmla="*/ 9474760 w 12860"/>
                <a:gd name="T81" fmla="*/ 22008827 h 18511"/>
                <a:gd name="T82" fmla="*/ 8945497 w 12860"/>
                <a:gd name="T83" fmla="*/ 21398038 h 18511"/>
                <a:gd name="T84" fmla="*/ 8701765 w 12860"/>
                <a:gd name="T85" fmla="*/ 20663381 h 18511"/>
                <a:gd name="T86" fmla="*/ 8743484 w 12860"/>
                <a:gd name="T87" fmla="*/ 19970613 h 18511"/>
                <a:gd name="T88" fmla="*/ 9271071 w 12860"/>
                <a:gd name="T89" fmla="*/ 18953163 h 18511"/>
                <a:gd name="T90" fmla="*/ 10329557 w 12860"/>
                <a:gd name="T91" fmla="*/ 18382504 h 18511"/>
                <a:gd name="T92" fmla="*/ 11142635 w 12860"/>
                <a:gd name="T93" fmla="*/ 18382504 h 18511"/>
                <a:gd name="T94" fmla="*/ 12199486 w 12860"/>
                <a:gd name="T95" fmla="*/ 18953163 h 18511"/>
                <a:gd name="T96" fmla="*/ 12727073 w 12860"/>
                <a:gd name="T97" fmla="*/ 19970613 h 18511"/>
                <a:gd name="T98" fmla="*/ 12768792 w 12860"/>
                <a:gd name="T99" fmla="*/ 20663381 h 18511"/>
                <a:gd name="T100" fmla="*/ 12525060 w 12860"/>
                <a:gd name="T101" fmla="*/ 21398038 h 18511"/>
                <a:gd name="T102" fmla="*/ 11995797 w 12860"/>
                <a:gd name="T103" fmla="*/ 22008827 h 185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860"/>
                <a:gd name="T157" fmla="*/ 0 h 18511"/>
                <a:gd name="T158" fmla="*/ 12860 w 12860"/>
                <a:gd name="T159" fmla="*/ 18511 h 185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860" h="18511" fill="none" extrusionOk="0">
                  <a:moveTo>
                    <a:pt x="12373" y="7526"/>
                  </a:moveTo>
                  <a:lnTo>
                    <a:pt x="11618" y="7526"/>
                  </a:lnTo>
                  <a:lnTo>
                    <a:pt x="11618" y="5188"/>
                  </a:lnTo>
                  <a:lnTo>
                    <a:pt x="11593" y="4677"/>
                  </a:lnTo>
                  <a:lnTo>
                    <a:pt x="11520" y="4141"/>
                  </a:lnTo>
                  <a:lnTo>
                    <a:pt x="11398" y="3654"/>
                  </a:lnTo>
                  <a:lnTo>
                    <a:pt x="11204" y="3167"/>
                  </a:lnTo>
                  <a:lnTo>
                    <a:pt x="10984" y="2728"/>
                  </a:lnTo>
                  <a:lnTo>
                    <a:pt x="10741" y="2290"/>
                  </a:lnTo>
                  <a:lnTo>
                    <a:pt x="10424" y="1900"/>
                  </a:lnTo>
                  <a:lnTo>
                    <a:pt x="10108" y="1535"/>
                  </a:lnTo>
                  <a:lnTo>
                    <a:pt x="9718" y="1194"/>
                  </a:lnTo>
                  <a:lnTo>
                    <a:pt x="9328" y="902"/>
                  </a:lnTo>
                  <a:lnTo>
                    <a:pt x="8914" y="634"/>
                  </a:lnTo>
                  <a:lnTo>
                    <a:pt x="8452" y="415"/>
                  </a:lnTo>
                  <a:lnTo>
                    <a:pt x="7964" y="244"/>
                  </a:lnTo>
                  <a:lnTo>
                    <a:pt x="7477" y="122"/>
                  </a:lnTo>
                  <a:lnTo>
                    <a:pt x="6966" y="25"/>
                  </a:lnTo>
                  <a:lnTo>
                    <a:pt x="6430" y="0"/>
                  </a:lnTo>
                  <a:lnTo>
                    <a:pt x="5894" y="25"/>
                  </a:lnTo>
                  <a:lnTo>
                    <a:pt x="5383" y="122"/>
                  </a:lnTo>
                  <a:lnTo>
                    <a:pt x="4896" y="244"/>
                  </a:lnTo>
                  <a:lnTo>
                    <a:pt x="4409" y="415"/>
                  </a:lnTo>
                  <a:lnTo>
                    <a:pt x="3970" y="634"/>
                  </a:lnTo>
                  <a:lnTo>
                    <a:pt x="3532" y="902"/>
                  </a:lnTo>
                  <a:lnTo>
                    <a:pt x="3142" y="1194"/>
                  </a:lnTo>
                  <a:lnTo>
                    <a:pt x="2752" y="1535"/>
                  </a:lnTo>
                  <a:lnTo>
                    <a:pt x="2436" y="1900"/>
                  </a:lnTo>
                  <a:lnTo>
                    <a:pt x="2119" y="2290"/>
                  </a:lnTo>
                  <a:lnTo>
                    <a:pt x="1876" y="2728"/>
                  </a:lnTo>
                  <a:lnTo>
                    <a:pt x="1656" y="3167"/>
                  </a:lnTo>
                  <a:lnTo>
                    <a:pt x="1462" y="3654"/>
                  </a:lnTo>
                  <a:lnTo>
                    <a:pt x="1340" y="4141"/>
                  </a:lnTo>
                  <a:lnTo>
                    <a:pt x="1267" y="4677"/>
                  </a:lnTo>
                  <a:lnTo>
                    <a:pt x="1242" y="5188"/>
                  </a:lnTo>
                  <a:lnTo>
                    <a:pt x="1242" y="7526"/>
                  </a:lnTo>
                  <a:lnTo>
                    <a:pt x="487" y="7526"/>
                  </a:lnTo>
                  <a:lnTo>
                    <a:pt x="390" y="7526"/>
                  </a:lnTo>
                  <a:lnTo>
                    <a:pt x="293" y="7551"/>
                  </a:lnTo>
                  <a:lnTo>
                    <a:pt x="220" y="7599"/>
                  </a:lnTo>
                  <a:lnTo>
                    <a:pt x="146" y="7648"/>
                  </a:lnTo>
                  <a:lnTo>
                    <a:pt x="73" y="7721"/>
                  </a:lnTo>
                  <a:lnTo>
                    <a:pt x="49" y="7818"/>
                  </a:lnTo>
                  <a:lnTo>
                    <a:pt x="0" y="7891"/>
                  </a:lnTo>
                  <a:lnTo>
                    <a:pt x="0" y="8013"/>
                  </a:lnTo>
                  <a:lnTo>
                    <a:pt x="0" y="18023"/>
                  </a:lnTo>
                  <a:lnTo>
                    <a:pt x="0" y="18121"/>
                  </a:lnTo>
                  <a:lnTo>
                    <a:pt x="49" y="18218"/>
                  </a:lnTo>
                  <a:lnTo>
                    <a:pt x="73" y="18291"/>
                  </a:lnTo>
                  <a:lnTo>
                    <a:pt x="146" y="18364"/>
                  </a:lnTo>
                  <a:lnTo>
                    <a:pt x="220" y="18413"/>
                  </a:lnTo>
                  <a:lnTo>
                    <a:pt x="293" y="18462"/>
                  </a:lnTo>
                  <a:lnTo>
                    <a:pt x="390" y="18486"/>
                  </a:lnTo>
                  <a:lnTo>
                    <a:pt x="487" y="18510"/>
                  </a:lnTo>
                  <a:lnTo>
                    <a:pt x="12373" y="18510"/>
                  </a:lnTo>
                  <a:lnTo>
                    <a:pt x="12470" y="18486"/>
                  </a:lnTo>
                  <a:lnTo>
                    <a:pt x="12568" y="18462"/>
                  </a:lnTo>
                  <a:lnTo>
                    <a:pt x="12641" y="18413"/>
                  </a:lnTo>
                  <a:lnTo>
                    <a:pt x="12714" y="18364"/>
                  </a:lnTo>
                  <a:lnTo>
                    <a:pt x="12787" y="18291"/>
                  </a:lnTo>
                  <a:lnTo>
                    <a:pt x="12811" y="18218"/>
                  </a:lnTo>
                  <a:lnTo>
                    <a:pt x="12860" y="18121"/>
                  </a:lnTo>
                  <a:lnTo>
                    <a:pt x="12860" y="18023"/>
                  </a:lnTo>
                  <a:lnTo>
                    <a:pt x="12860" y="8013"/>
                  </a:lnTo>
                  <a:lnTo>
                    <a:pt x="12860" y="7891"/>
                  </a:lnTo>
                  <a:lnTo>
                    <a:pt x="12811" y="7818"/>
                  </a:lnTo>
                  <a:lnTo>
                    <a:pt x="12787" y="7721"/>
                  </a:lnTo>
                  <a:lnTo>
                    <a:pt x="12714" y="7648"/>
                  </a:lnTo>
                  <a:lnTo>
                    <a:pt x="12641" y="7599"/>
                  </a:lnTo>
                  <a:lnTo>
                    <a:pt x="12568" y="7551"/>
                  </a:lnTo>
                  <a:lnTo>
                    <a:pt x="12470" y="7526"/>
                  </a:lnTo>
                  <a:lnTo>
                    <a:pt x="12373" y="7526"/>
                  </a:lnTo>
                  <a:close/>
                  <a:moveTo>
                    <a:pt x="2801" y="5188"/>
                  </a:moveTo>
                  <a:lnTo>
                    <a:pt x="2801" y="5188"/>
                  </a:lnTo>
                  <a:lnTo>
                    <a:pt x="2826" y="4823"/>
                  </a:lnTo>
                  <a:lnTo>
                    <a:pt x="2874" y="4457"/>
                  </a:lnTo>
                  <a:lnTo>
                    <a:pt x="2972" y="4116"/>
                  </a:lnTo>
                  <a:lnTo>
                    <a:pt x="3093" y="3775"/>
                  </a:lnTo>
                  <a:lnTo>
                    <a:pt x="3240" y="3459"/>
                  </a:lnTo>
                  <a:lnTo>
                    <a:pt x="3410" y="3167"/>
                  </a:lnTo>
                  <a:lnTo>
                    <a:pt x="3629" y="2874"/>
                  </a:lnTo>
                  <a:lnTo>
                    <a:pt x="3873" y="2631"/>
                  </a:lnTo>
                  <a:lnTo>
                    <a:pt x="4116" y="2387"/>
                  </a:lnTo>
                  <a:lnTo>
                    <a:pt x="4409" y="2192"/>
                  </a:lnTo>
                  <a:lnTo>
                    <a:pt x="4701" y="1998"/>
                  </a:lnTo>
                  <a:lnTo>
                    <a:pt x="5017" y="1851"/>
                  </a:lnTo>
                  <a:lnTo>
                    <a:pt x="5358" y="1730"/>
                  </a:lnTo>
                  <a:lnTo>
                    <a:pt x="5699" y="1632"/>
                  </a:lnTo>
                  <a:lnTo>
                    <a:pt x="6065" y="1584"/>
                  </a:lnTo>
                  <a:lnTo>
                    <a:pt x="6430" y="1559"/>
                  </a:lnTo>
                  <a:lnTo>
                    <a:pt x="6795" y="1584"/>
                  </a:lnTo>
                  <a:lnTo>
                    <a:pt x="7161" y="1632"/>
                  </a:lnTo>
                  <a:lnTo>
                    <a:pt x="7502" y="1730"/>
                  </a:lnTo>
                  <a:lnTo>
                    <a:pt x="7843" y="1851"/>
                  </a:lnTo>
                  <a:lnTo>
                    <a:pt x="8159" y="1998"/>
                  </a:lnTo>
                  <a:lnTo>
                    <a:pt x="8452" y="2192"/>
                  </a:lnTo>
                  <a:lnTo>
                    <a:pt x="8744" y="2387"/>
                  </a:lnTo>
                  <a:lnTo>
                    <a:pt x="8987" y="2631"/>
                  </a:lnTo>
                  <a:lnTo>
                    <a:pt x="9231" y="2874"/>
                  </a:lnTo>
                  <a:lnTo>
                    <a:pt x="9450" y="3167"/>
                  </a:lnTo>
                  <a:lnTo>
                    <a:pt x="9621" y="3459"/>
                  </a:lnTo>
                  <a:lnTo>
                    <a:pt x="9767" y="3775"/>
                  </a:lnTo>
                  <a:lnTo>
                    <a:pt x="9888" y="4116"/>
                  </a:lnTo>
                  <a:lnTo>
                    <a:pt x="9986" y="4457"/>
                  </a:lnTo>
                  <a:lnTo>
                    <a:pt x="10035" y="4823"/>
                  </a:lnTo>
                  <a:lnTo>
                    <a:pt x="10059" y="5188"/>
                  </a:lnTo>
                  <a:lnTo>
                    <a:pt x="10059" y="7526"/>
                  </a:lnTo>
                  <a:lnTo>
                    <a:pt x="2801" y="7526"/>
                  </a:lnTo>
                  <a:lnTo>
                    <a:pt x="2801" y="5188"/>
                  </a:lnTo>
                  <a:close/>
                  <a:moveTo>
                    <a:pt x="7063" y="13225"/>
                  </a:moveTo>
                  <a:lnTo>
                    <a:pt x="7209" y="15052"/>
                  </a:lnTo>
                  <a:lnTo>
                    <a:pt x="5651" y="15052"/>
                  </a:lnTo>
                  <a:lnTo>
                    <a:pt x="5797" y="13225"/>
                  </a:lnTo>
                  <a:lnTo>
                    <a:pt x="5675" y="13152"/>
                  </a:lnTo>
                  <a:lnTo>
                    <a:pt x="5553" y="13030"/>
                  </a:lnTo>
                  <a:lnTo>
                    <a:pt x="5456" y="12933"/>
                  </a:lnTo>
                  <a:lnTo>
                    <a:pt x="5358" y="12787"/>
                  </a:lnTo>
                  <a:lnTo>
                    <a:pt x="5285" y="12665"/>
                  </a:lnTo>
                  <a:lnTo>
                    <a:pt x="5237" y="12495"/>
                  </a:lnTo>
                  <a:lnTo>
                    <a:pt x="5212" y="12348"/>
                  </a:lnTo>
                  <a:lnTo>
                    <a:pt x="5212" y="12178"/>
                  </a:lnTo>
                  <a:lnTo>
                    <a:pt x="5237" y="11934"/>
                  </a:lnTo>
                  <a:lnTo>
                    <a:pt x="5310" y="11715"/>
                  </a:lnTo>
                  <a:lnTo>
                    <a:pt x="5407" y="11496"/>
                  </a:lnTo>
                  <a:lnTo>
                    <a:pt x="5553" y="11326"/>
                  </a:lnTo>
                  <a:lnTo>
                    <a:pt x="5748" y="11179"/>
                  </a:lnTo>
                  <a:lnTo>
                    <a:pt x="5943" y="11058"/>
                  </a:lnTo>
                  <a:lnTo>
                    <a:pt x="6187" y="10985"/>
                  </a:lnTo>
                  <a:lnTo>
                    <a:pt x="6430" y="10960"/>
                  </a:lnTo>
                  <a:lnTo>
                    <a:pt x="6674" y="10985"/>
                  </a:lnTo>
                  <a:lnTo>
                    <a:pt x="6917" y="11058"/>
                  </a:lnTo>
                  <a:lnTo>
                    <a:pt x="7112" y="11179"/>
                  </a:lnTo>
                  <a:lnTo>
                    <a:pt x="7307" y="11326"/>
                  </a:lnTo>
                  <a:lnTo>
                    <a:pt x="7453" y="11496"/>
                  </a:lnTo>
                  <a:lnTo>
                    <a:pt x="7550" y="11715"/>
                  </a:lnTo>
                  <a:lnTo>
                    <a:pt x="7623" y="11934"/>
                  </a:lnTo>
                  <a:lnTo>
                    <a:pt x="7648" y="12178"/>
                  </a:lnTo>
                  <a:lnTo>
                    <a:pt x="7648" y="12348"/>
                  </a:lnTo>
                  <a:lnTo>
                    <a:pt x="7623" y="12495"/>
                  </a:lnTo>
                  <a:lnTo>
                    <a:pt x="7575" y="12665"/>
                  </a:lnTo>
                  <a:lnTo>
                    <a:pt x="7502" y="12787"/>
                  </a:lnTo>
                  <a:lnTo>
                    <a:pt x="7404" y="12933"/>
                  </a:lnTo>
                  <a:lnTo>
                    <a:pt x="7307" y="13030"/>
                  </a:lnTo>
                  <a:lnTo>
                    <a:pt x="7185" y="13152"/>
                  </a:lnTo>
                  <a:lnTo>
                    <a:pt x="7063" y="13225"/>
                  </a:lnTo>
                  <a:close/>
                </a:path>
              </a:pathLst>
            </a:custGeom>
            <a:noFill/>
            <a:ln w="1905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GB"/>
            </a:p>
          </p:txBody>
        </p:sp>
      </p:grpSp>
      <p:sp>
        <p:nvSpPr>
          <p:cNvPr id="12" name="TextBox 11"/>
          <p:cNvSpPr txBox="1"/>
          <p:nvPr/>
        </p:nvSpPr>
        <p:spPr>
          <a:xfrm>
            <a:off x="1078546" y="231823"/>
            <a:ext cx="5964566" cy="707884"/>
          </a:xfrm>
          <a:prstGeom prst="rect">
            <a:avLst/>
          </a:prstGeom>
          <a:noFill/>
        </p:spPr>
        <p:txBody>
          <a:bodyPr wrap="square" lIns="91436" tIns="45719" rIns="91436" bIns="45719" rtlCol="0">
            <a:spAutoFit/>
          </a:bodyPr>
          <a:lstStyle/>
          <a:p>
            <a:r>
              <a:rPr lang="en-GB" sz="4000" b="1" dirty="0">
                <a:solidFill>
                  <a:schemeClr val="accent3">
                    <a:lumMod val="60000"/>
                    <a:lumOff val="40000"/>
                  </a:schemeClr>
                </a:solidFill>
                <a:latin typeface="Insaniburger with Cheese"/>
              </a:rPr>
              <a:t>Learning Objectives</a:t>
            </a:r>
            <a:endParaRPr lang="en-GB" sz="2800" b="1" dirty="0">
              <a:solidFill>
                <a:schemeClr val="accent3">
                  <a:lumMod val="60000"/>
                  <a:lumOff val="40000"/>
                </a:schemeClr>
              </a:solidFill>
              <a:latin typeface="Insaniburger with Cheese"/>
            </a:endParaRPr>
          </a:p>
        </p:txBody>
      </p:sp>
      <p:sp>
        <p:nvSpPr>
          <p:cNvPr id="13" name="TextBox 12"/>
          <p:cNvSpPr txBox="1"/>
          <p:nvPr/>
        </p:nvSpPr>
        <p:spPr>
          <a:xfrm>
            <a:off x="817937" y="4107304"/>
            <a:ext cx="2162843" cy="1708158"/>
          </a:xfrm>
          <a:prstGeom prst="rect">
            <a:avLst/>
          </a:prstGeom>
          <a:noFill/>
        </p:spPr>
        <p:txBody>
          <a:bodyPr wrap="square" lIns="91436" tIns="45719" rIns="91436" bIns="45719" rtlCol="0">
            <a:spAutoFit/>
          </a:bodyPr>
          <a:lstStyle/>
          <a:p>
            <a:pPr algn="ctr"/>
            <a:r>
              <a:rPr lang="en-GB" sz="2100" b="1" dirty="0">
                <a:solidFill>
                  <a:schemeClr val="accent6">
                    <a:lumMod val="75000"/>
                  </a:schemeClr>
                </a:solidFill>
              </a:rPr>
              <a:t>Understand </a:t>
            </a:r>
            <a:r>
              <a:rPr lang="en-GB" sz="2100" b="1" dirty="0" smtClean="0">
                <a:solidFill>
                  <a:schemeClr val="accent6">
                    <a:lumMod val="75000"/>
                  </a:schemeClr>
                </a:solidFill>
              </a:rPr>
              <a:t>the knowledge learnt in previous lessons</a:t>
            </a:r>
            <a:endParaRPr lang="en-GB" sz="2100" b="1" dirty="0">
              <a:solidFill>
                <a:schemeClr val="accent6">
                  <a:lumMod val="75000"/>
                </a:schemeClr>
              </a:solidFill>
            </a:endParaRPr>
          </a:p>
        </p:txBody>
      </p:sp>
      <p:sp>
        <p:nvSpPr>
          <p:cNvPr id="14" name="TextBox 13"/>
          <p:cNvSpPr txBox="1"/>
          <p:nvPr/>
        </p:nvSpPr>
        <p:spPr>
          <a:xfrm>
            <a:off x="4880269" y="4107304"/>
            <a:ext cx="2162843" cy="1708158"/>
          </a:xfrm>
          <a:prstGeom prst="rect">
            <a:avLst/>
          </a:prstGeom>
          <a:noFill/>
        </p:spPr>
        <p:txBody>
          <a:bodyPr wrap="square" lIns="91436" tIns="45719" rIns="91436" bIns="45719" rtlCol="0">
            <a:spAutoFit/>
          </a:bodyPr>
          <a:lstStyle/>
          <a:p>
            <a:pPr algn="ctr"/>
            <a:r>
              <a:rPr lang="en-GB" sz="2100" b="1" dirty="0">
                <a:solidFill>
                  <a:schemeClr val="accent6">
                    <a:lumMod val="50000"/>
                  </a:schemeClr>
                </a:solidFill>
              </a:rPr>
              <a:t>Explain </a:t>
            </a:r>
            <a:r>
              <a:rPr lang="en-GB" sz="2100" b="1" dirty="0" smtClean="0">
                <a:solidFill>
                  <a:schemeClr val="accent6">
                    <a:lumMod val="50000"/>
                  </a:schemeClr>
                </a:solidFill>
              </a:rPr>
              <a:t>how the understanding can be applied</a:t>
            </a:r>
            <a:endParaRPr lang="en-GB" sz="2100" b="1" dirty="0">
              <a:solidFill>
                <a:schemeClr val="accent6">
                  <a:lumMod val="50000"/>
                </a:schemeClr>
              </a:solidFill>
            </a:endParaRPr>
          </a:p>
        </p:txBody>
      </p:sp>
      <p:sp>
        <p:nvSpPr>
          <p:cNvPr id="15" name="TextBox 14"/>
          <p:cNvSpPr txBox="1"/>
          <p:nvPr/>
        </p:nvSpPr>
        <p:spPr>
          <a:xfrm>
            <a:off x="8946981" y="4109799"/>
            <a:ext cx="2162843" cy="1708158"/>
          </a:xfrm>
          <a:prstGeom prst="rect">
            <a:avLst/>
          </a:prstGeom>
          <a:noFill/>
        </p:spPr>
        <p:txBody>
          <a:bodyPr wrap="square" lIns="91436" tIns="45719" rIns="91436" bIns="45719" rtlCol="0">
            <a:spAutoFit/>
          </a:bodyPr>
          <a:lstStyle/>
          <a:p>
            <a:pPr algn="ctr"/>
            <a:r>
              <a:rPr lang="en-GB" sz="2100" b="1" dirty="0" smtClean="0">
                <a:solidFill>
                  <a:srgbClr val="7030A0"/>
                </a:solidFill>
              </a:rPr>
              <a:t>Retain the information learnt and apply to assessment</a:t>
            </a:r>
            <a:endParaRPr lang="en-GB" sz="2100" b="1" dirty="0">
              <a:solidFill>
                <a:srgbClr val="7030A0"/>
              </a:solidFill>
            </a:endParaRPr>
          </a:p>
        </p:txBody>
      </p:sp>
      <p:pic>
        <p:nvPicPr>
          <p:cNvPr id="11" name="Picture 10"/>
          <p:cNvPicPr>
            <a:picLocks noChangeAspect="1"/>
          </p:cNvPicPr>
          <p:nvPr/>
        </p:nvPicPr>
        <p:blipFill>
          <a:blip r:embed="rId3"/>
          <a:stretch>
            <a:fillRect/>
          </a:stretch>
        </p:blipFill>
        <p:spPr>
          <a:xfrm>
            <a:off x="189118" y="138508"/>
            <a:ext cx="790595" cy="833330"/>
          </a:xfrm>
          <a:prstGeom prst="rect">
            <a:avLst/>
          </a:prstGeom>
        </p:spPr>
      </p:pic>
      <p:sp>
        <p:nvSpPr>
          <p:cNvPr id="16" name="TextBox 15"/>
          <p:cNvSpPr txBox="1"/>
          <p:nvPr/>
        </p:nvSpPr>
        <p:spPr>
          <a:xfrm>
            <a:off x="189118" y="6270250"/>
            <a:ext cx="12002882" cy="369330"/>
          </a:xfrm>
          <a:prstGeom prst="rect">
            <a:avLst/>
          </a:prstGeom>
          <a:noFill/>
        </p:spPr>
        <p:txBody>
          <a:bodyPr wrap="square" lIns="91436" tIns="45719" rIns="91436" bIns="45719" rtlCol="0">
            <a:spAutoFit/>
          </a:bodyPr>
          <a:lstStyle/>
          <a:p>
            <a:r>
              <a:rPr lang="en-GB" b="1" dirty="0" smtClean="0">
                <a:solidFill>
                  <a:schemeClr val="bg1">
                    <a:lumMod val="50000"/>
                  </a:schemeClr>
                </a:solidFill>
                <a:latin typeface="Insaniburger with Cheese"/>
              </a:rPr>
              <a:t>L/O Understand a range of information from previous topic using revision techniques</a:t>
            </a:r>
            <a:endParaRPr lang="en-GB" b="1" dirty="0">
              <a:solidFill>
                <a:schemeClr val="bg1">
                  <a:lumMod val="50000"/>
                </a:schemeClr>
              </a:solidFill>
              <a:latin typeface="Insaniburger with Cheese"/>
            </a:endParaRPr>
          </a:p>
        </p:txBody>
      </p:sp>
    </p:spTree>
    <p:extLst>
      <p:ext uri="{BB962C8B-B14F-4D97-AF65-F5344CB8AC3E}">
        <p14:creationId xmlns:p14="http://schemas.microsoft.com/office/powerpoint/2010/main" val="3885649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test</a:t>
            </a:r>
            <a:endParaRPr lang="en-GB" sz="2800" b="1" dirty="0">
              <a:solidFill>
                <a:schemeClr val="accent3">
                  <a:lumMod val="60000"/>
                  <a:lumOff val="40000"/>
                </a:schemeClr>
              </a:solidFill>
              <a:latin typeface="Century Gothic" panose="020B0502020202020204" pitchFamily="34" charset="0"/>
            </a:endParaRPr>
          </a:p>
        </p:txBody>
      </p:sp>
      <p:sp>
        <p:nvSpPr>
          <p:cNvPr id="12" name="TextBox 11"/>
          <p:cNvSpPr txBox="1"/>
          <p:nvPr/>
        </p:nvSpPr>
        <p:spPr>
          <a:xfrm>
            <a:off x="1476102" y="2016592"/>
            <a:ext cx="9431383" cy="1200329"/>
          </a:xfrm>
          <a:prstGeom prst="rect">
            <a:avLst/>
          </a:prstGeom>
          <a:noFill/>
        </p:spPr>
        <p:txBody>
          <a:bodyPr wrap="square" rtlCol="0">
            <a:spAutoFit/>
          </a:bodyPr>
          <a:lstStyle/>
          <a:p>
            <a:pPr algn="ctr"/>
            <a:r>
              <a:rPr lang="en-GB" dirty="0" smtClean="0">
                <a:solidFill>
                  <a:schemeClr val="bg2">
                    <a:lumMod val="50000"/>
                  </a:schemeClr>
                </a:solidFill>
                <a:latin typeface="+mj-lt"/>
                <a:cs typeface="Varela Round" panose="020B0604020202020204" charset="-79"/>
              </a:rPr>
              <a:t>You have 30 minutes to complete the end of topic test based upon the work we have done over the past few lessons. You will be given time at the end of the lesson to grade your work and figure out what we need to work on moving forward</a:t>
            </a:r>
          </a:p>
          <a:p>
            <a:endParaRPr lang="en-GB" dirty="0">
              <a:solidFill>
                <a:schemeClr val="bg2">
                  <a:lumMod val="25000"/>
                </a:schemeClr>
              </a:solidFill>
            </a:endParaRPr>
          </a:p>
        </p:txBody>
      </p:sp>
      <p:pic>
        <p:nvPicPr>
          <p:cNvPr id="2" name="Picture 1"/>
          <p:cNvPicPr>
            <a:picLocks noChangeAspect="1"/>
          </p:cNvPicPr>
          <p:nvPr/>
        </p:nvPicPr>
        <p:blipFill>
          <a:blip r:embed="rId2"/>
          <a:stretch>
            <a:fillRect/>
          </a:stretch>
        </p:blipFill>
        <p:spPr>
          <a:xfrm>
            <a:off x="9978143" y="4232366"/>
            <a:ext cx="2213857" cy="2625634"/>
          </a:xfrm>
          <a:prstGeom prst="rect">
            <a:avLst/>
          </a:prstGeom>
        </p:spPr>
      </p:pic>
      <p:sp>
        <p:nvSpPr>
          <p:cNvPr id="22" name="Rectangle 21"/>
          <p:cNvSpPr/>
          <p:nvPr/>
        </p:nvSpPr>
        <p:spPr>
          <a:xfrm>
            <a:off x="304575" y="4786105"/>
            <a:ext cx="2334122" cy="1812760"/>
          </a:xfrm>
          <a:prstGeom prst="rect">
            <a:avLst/>
          </a:prstGeom>
          <a:solidFill>
            <a:schemeClr val="accent4">
              <a:lumMod val="40000"/>
              <a:lumOff val="60000"/>
            </a:schemeClr>
          </a:solidFill>
          <a:ln>
            <a:solidFill>
              <a:srgbClr val="FFA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304576" y="4786105"/>
            <a:ext cx="886272" cy="310405"/>
          </a:xfrm>
          <a:prstGeom prst="rect">
            <a:avLst/>
          </a:prstGeom>
          <a:solidFill>
            <a:srgbClr val="FF0000"/>
          </a:solidFill>
          <a:ln>
            <a:solidFill>
              <a:srgbClr val="FFA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283310" y="4801565"/>
            <a:ext cx="1024493" cy="307777"/>
          </a:xfrm>
          <a:prstGeom prst="rect">
            <a:avLst/>
          </a:prstGeom>
          <a:noFill/>
        </p:spPr>
        <p:txBody>
          <a:bodyPr wrap="square" rtlCol="0">
            <a:spAutoFit/>
          </a:bodyPr>
          <a:lstStyle/>
          <a:p>
            <a:r>
              <a:rPr lang="en-GB" sz="1400" b="1" dirty="0" smtClean="0">
                <a:solidFill>
                  <a:schemeClr val="bg1"/>
                </a:solidFill>
              </a:rPr>
              <a:t>Exam tip</a:t>
            </a:r>
            <a:endParaRPr lang="en-GB" sz="1400" b="1" dirty="0">
              <a:solidFill>
                <a:schemeClr val="bg1"/>
              </a:solidFill>
            </a:endParaRPr>
          </a:p>
        </p:txBody>
      </p:sp>
      <p:sp>
        <p:nvSpPr>
          <p:cNvPr id="25" name="TextBox 24"/>
          <p:cNvSpPr txBox="1"/>
          <p:nvPr/>
        </p:nvSpPr>
        <p:spPr>
          <a:xfrm>
            <a:off x="322078" y="5124802"/>
            <a:ext cx="2421122" cy="1384995"/>
          </a:xfrm>
          <a:prstGeom prst="rect">
            <a:avLst/>
          </a:prstGeom>
          <a:noFill/>
        </p:spPr>
        <p:txBody>
          <a:bodyPr wrap="square" rtlCol="0">
            <a:spAutoFit/>
          </a:bodyPr>
          <a:lstStyle/>
          <a:p>
            <a:r>
              <a:rPr lang="en-GB" sz="1400" dirty="0" smtClean="0"/>
              <a:t>Answer all questions</a:t>
            </a:r>
          </a:p>
          <a:p>
            <a:endParaRPr lang="en-GB" sz="1400" dirty="0"/>
          </a:p>
          <a:p>
            <a:r>
              <a:rPr lang="en-GB" sz="1400" dirty="0" smtClean="0"/>
              <a:t>Take your time</a:t>
            </a:r>
          </a:p>
          <a:p>
            <a:endParaRPr lang="en-GB" sz="1400" dirty="0"/>
          </a:p>
          <a:p>
            <a:r>
              <a:rPr lang="en-GB" sz="1400" dirty="0" smtClean="0"/>
              <a:t>Think about the context of the questions</a:t>
            </a:r>
            <a:endParaRPr lang="en-GB" sz="1400" dirty="0"/>
          </a:p>
        </p:txBody>
      </p:sp>
    </p:spTree>
    <p:extLst>
      <p:ext uri="{BB962C8B-B14F-4D97-AF65-F5344CB8AC3E}">
        <p14:creationId xmlns:p14="http://schemas.microsoft.com/office/powerpoint/2010/main" val="483653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1767933"/>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2461313"/>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8" y="2809375"/>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9" y="3582181"/>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32208" y="4242480"/>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2" name="TextBox 11"/>
          <p:cNvSpPr txBox="1"/>
          <p:nvPr/>
        </p:nvSpPr>
        <p:spPr>
          <a:xfrm>
            <a:off x="232209" y="4945396"/>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32208" y="5687747"/>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9" name="TextBox 18"/>
          <p:cNvSpPr txBox="1"/>
          <p:nvPr/>
        </p:nvSpPr>
        <p:spPr>
          <a:xfrm>
            <a:off x="597969" y="1318911"/>
            <a:ext cx="10518522" cy="338554"/>
          </a:xfrm>
          <a:prstGeom prst="rect">
            <a:avLst/>
          </a:prstGeom>
          <a:noFill/>
        </p:spPr>
        <p:txBody>
          <a:bodyPr wrap="square" rtlCol="0">
            <a:spAutoFit/>
          </a:bodyPr>
          <a:lstStyle/>
          <a:p>
            <a:r>
              <a:rPr lang="en-GB" sz="1600" dirty="0" smtClean="0">
                <a:latin typeface="Century Gothic" panose="020B0502020202020204" pitchFamily="34" charset="0"/>
              </a:rPr>
              <a:t>Define the term mechanical properties</a:t>
            </a:r>
            <a:endParaRPr lang="en-GB" sz="1600" dirty="0">
              <a:latin typeface="Century Gothic" panose="020B0502020202020204" pitchFamily="34" charset="0"/>
            </a:endParaRPr>
          </a:p>
        </p:txBody>
      </p:sp>
      <p:sp>
        <p:nvSpPr>
          <p:cNvPr id="20" name="TextBox 19"/>
          <p:cNvSpPr txBox="1"/>
          <p:nvPr/>
        </p:nvSpPr>
        <p:spPr>
          <a:xfrm>
            <a:off x="597969" y="2533347"/>
            <a:ext cx="10518522" cy="338554"/>
          </a:xfrm>
          <a:prstGeom prst="rect">
            <a:avLst/>
          </a:prstGeom>
          <a:noFill/>
        </p:spPr>
        <p:txBody>
          <a:bodyPr wrap="square" rtlCol="0">
            <a:spAutoFit/>
          </a:bodyPr>
          <a:lstStyle/>
          <a:p>
            <a:r>
              <a:rPr lang="en-GB" sz="1600" dirty="0" smtClean="0">
                <a:latin typeface="Century Gothic" panose="020B0502020202020204" pitchFamily="34" charset="0"/>
              </a:rPr>
              <a:t>Describe the shear effect on a product</a:t>
            </a:r>
            <a:endParaRPr lang="en-GB" sz="1600" dirty="0">
              <a:latin typeface="Century Gothic" panose="020B0502020202020204" pitchFamily="34" charset="0"/>
            </a:endParaRPr>
          </a:p>
        </p:txBody>
      </p:sp>
      <p:sp>
        <p:nvSpPr>
          <p:cNvPr id="21" name="TextBox 20"/>
          <p:cNvSpPr txBox="1"/>
          <p:nvPr/>
        </p:nvSpPr>
        <p:spPr>
          <a:xfrm>
            <a:off x="597969" y="3643735"/>
            <a:ext cx="10518522" cy="338554"/>
          </a:xfrm>
          <a:prstGeom prst="rect">
            <a:avLst/>
          </a:prstGeom>
          <a:noFill/>
        </p:spPr>
        <p:txBody>
          <a:bodyPr wrap="square" rtlCol="0">
            <a:spAutoFit/>
          </a:bodyPr>
          <a:lstStyle/>
          <a:p>
            <a:r>
              <a:rPr lang="en-GB" sz="1600" dirty="0" smtClean="0">
                <a:latin typeface="Century Gothic" panose="020B0502020202020204" pitchFamily="34" charset="0"/>
              </a:rPr>
              <a:t>What could be described as ‘the mass of the material in a standard volume of space’</a:t>
            </a:r>
            <a:endParaRPr lang="en-GB" sz="1600" dirty="0">
              <a:latin typeface="Century Gothic" panose="020B0502020202020204" pitchFamily="34" charset="0"/>
            </a:endParaRPr>
          </a:p>
        </p:txBody>
      </p:sp>
      <p:sp>
        <p:nvSpPr>
          <p:cNvPr id="22" name="TextBox 21"/>
          <p:cNvSpPr txBox="1"/>
          <p:nvPr/>
        </p:nvSpPr>
        <p:spPr>
          <a:xfrm>
            <a:off x="597969" y="5015286"/>
            <a:ext cx="10518522" cy="338554"/>
          </a:xfrm>
          <a:prstGeom prst="rect">
            <a:avLst/>
          </a:prstGeom>
          <a:noFill/>
        </p:spPr>
        <p:txBody>
          <a:bodyPr wrap="square" rtlCol="0">
            <a:spAutoFit/>
          </a:bodyPr>
          <a:lstStyle/>
          <a:p>
            <a:r>
              <a:rPr lang="en-GB" sz="1600" dirty="0" smtClean="0">
                <a:latin typeface="Century Gothic" panose="020B0502020202020204" pitchFamily="34" charset="0"/>
              </a:rPr>
              <a:t>Which material property is defined as the ability to withstand deformation through compression?</a:t>
            </a:r>
            <a:endParaRPr lang="en-GB" sz="1600" dirty="0">
              <a:latin typeface="Century Gothic" panose="020B0502020202020204" pitchFamily="34" charset="0"/>
            </a:endParaRPr>
          </a:p>
        </p:txBody>
      </p:sp>
      <p:sp>
        <p:nvSpPr>
          <p:cNvPr id="23" name="TextBox 22"/>
          <p:cNvSpPr txBox="1"/>
          <p:nvPr/>
        </p:nvSpPr>
        <p:spPr>
          <a:xfrm>
            <a:off x="597969" y="1837800"/>
            <a:ext cx="10518522" cy="338554"/>
          </a:xfrm>
          <a:prstGeom prst="rect">
            <a:avLst/>
          </a:prstGeom>
          <a:noFill/>
        </p:spPr>
        <p:txBody>
          <a:bodyPr wrap="square" rtlCol="0">
            <a:spAutoFit/>
          </a:bodyPr>
          <a:lstStyle/>
          <a:p>
            <a:r>
              <a:rPr lang="en-GB" sz="1600" dirty="0" smtClean="0">
                <a:latin typeface="Century Gothic" panose="020B0502020202020204" pitchFamily="34" charset="0"/>
              </a:rPr>
              <a:t>How a material reacts to an external force</a:t>
            </a:r>
            <a:endParaRPr lang="en-GB" sz="1600" dirty="0">
              <a:latin typeface="Century Gothic" panose="020B0502020202020204" pitchFamily="34" charset="0"/>
            </a:endParaRPr>
          </a:p>
        </p:txBody>
      </p:sp>
      <p:sp>
        <p:nvSpPr>
          <p:cNvPr id="24" name="TextBox 23"/>
          <p:cNvSpPr txBox="1"/>
          <p:nvPr/>
        </p:nvSpPr>
        <p:spPr>
          <a:xfrm>
            <a:off x="597969" y="2891933"/>
            <a:ext cx="10518522" cy="338554"/>
          </a:xfrm>
          <a:prstGeom prst="rect">
            <a:avLst/>
          </a:prstGeom>
          <a:noFill/>
        </p:spPr>
        <p:txBody>
          <a:bodyPr wrap="square" rtlCol="0">
            <a:spAutoFit/>
          </a:bodyPr>
          <a:lstStyle/>
          <a:p>
            <a:r>
              <a:rPr lang="en-GB" sz="1600" dirty="0" smtClean="0">
                <a:latin typeface="Century Gothic" panose="020B0502020202020204" pitchFamily="34" charset="0"/>
              </a:rPr>
              <a:t>The sliding force applied to a material/product (ripping action)</a:t>
            </a:r>
            <a:endParaRPr lang="en-GB" sz="1600" dirty="0">
              <a:latin typeface="Century Gothic" panose="020B0502020202020204" pitchFamily="34" charset="0"/>
            </a:endParaRPr>
          </a:p>
        </p:txBody>
      </p:sp>
      <p:sp>
        <p:nvSpPr>
          <p:cNvPr id="25" name="TextBox 24"/>
          <p:cNvSpPr txBox="1"/>
          <p:nvPr/>
        </p:nvSpPr>
        <p:spPr>
          <a:xfrm>
            <a:off x="655376" y="4301711"/>
            <a:ext cx="10518522" cy="338554"/>
          </a:xfrm>
          <a:prstGeom prst="rect">
            <a:avLst/>
          </a:prstGeom>
          <a:noFill/>
        </p:spPr>
        <p:txBody>
          <a:bodyPr wrap="square" rtlCol="0">
            <a:spAutoFit/>
          </a:bodyPr>
          <a:lstStyle/>
          <a:p>
            <a:r>
              <a:rPr lang="en-GB" sz="1600" dirty="0" smtClean="0">
                <a:latin typeface="Century Gothic" panose="020B0502020202020204" pitchFamily="34" charset="0"/>
              </a:rPr>
              <a:t>Density</a:t>
            </a:r>
            <a:endParaRPr lang="en-GB" sz="1600" dirty="0">
              <a:latin typeface="Century Gothic" panose="020B0502020202020204" pitchFamily="34" charset="0"/>
            </a:endParaRPr>
          </a:p>
        </p:txBody>
      </p:sp>
      <p:sp>
        <p:nvSpPr>
          <p:cNvPr id="26" name="TextBox 25"/>
          <p:cNvSpPr txBox="1"/>
          <p:nvPr/>
        </p:nvSpPr>
        <p:spPr>
          <a:xfrm>
            <a:off x="661908" y="5705456"/>
            <a:ext cx="10518522" cy="338554"/>
          </a:xfrm>
          <a:prstGeom prst="rect">
            <a:avLst/>
          </a:prstGeom>
          <a:noFill/>
        </p:spPr>
        <p:txBody>
          <a:bodyPr wrap="square" rtlCol="0">
            <a:spAutoFit/>
          </a:bodyPr>
          <a:lstStyle/>
          <a:p>
            <a:r>
              <a:rPr lang="en-GB" sz="1600" dirty="0" smtClean="0">
                <a:latin typeface="Century Gothic" panose="020B0502020202020204" pitchFamily="34" charset="0"/>
              </a:rPr>
              <a:t>Malleability</a:t>
            </a:r>
            <a:endParaRPr lang="en-GB" sz="1600" dirty="0">
              <a:latin typeface="Century Gothic" panose="020B0502020202020204" pitchFamily="34" charset="0"/>
            </a:endParaRPr>
          </a:p>
        </p:txBody>
      </p:sp>
    </p:spTree>
    <p:extLst>
      <p:ext uri="{BB962C8B-B14F-4D97-AF65-F5344CB8AC3E}">
        <p14:creationId xmlns:p14="http://schemas.microsoft.com/office/powerpoint/2010/main" val="298061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P spid="25"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1856847"/>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2461313"/>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2915334"/>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9" y="3582181"/>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8" y="4049416"/>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2" name="TextBox 11"/>
          <p:cNvSpPr txBox="1"/>
          <p:nvPr/>
        </p:nvSpPr>
        <p:spPr>
          <a:xfrm>
            <a:off x="250428" y="4817817"/>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50428" y="5283694"/>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21" name="TextBox 20"/>
          <p:cNvSpPr txBox="1"/>
          <p:nvPr/>
        </p:nvSpPr>
        <p:spPr>
          <a:xfrm>
            <a:off x="637157" y="1853130"/>
            <a:ext cx="10884283" cy="400110"/>
          </a:xfrm>
          <a:prstGeom prst="rect">
            <a:avLst/>
          </a:prstGeom>
          <a:noFill/>
        </p:spPr>
        <p:txBody>
          <a:bodyPr wrap="square" rtlCol="0">
            <a:spAutoFit/>
          </a:bodyPr>
          <a:lstStyle/>
          <a:p>
            <a:r>
              <a:rPr lang="en-GB" sz="2000" dirty="0" smtClean="0">
                <a:latin typeface="Century Gothic" panose="020B0502020202020204" pitchFamily="34" charset="0"/>
              </a:rPr>
              <a:t>Electrical insulator</a:t>
            </a:r>
            <a:endParaRPr lang="en-GB" sz="2000" dirty="0">
              <a:latin typeface="Century Gothic" panose="020B0502020202020204" pitchFamily="34" charset="0"/>
            </a:endParaRPr>
          </a:p>
        </p:txBody>
      </p:sp>
      <p:sp>
        <p:nvSpPr>
          <p:cNvPr id="22" name="TextBox 21"/>
          <p:cNvSpPr txBox="1"/>
          <p:nvPr/>
        </p:nvSpPr>
        <p:spPr>
          <a:xfrm>
            <a:off x="637153" y="2921557"/>
            <a:ext cx="10884283" cy="707886"/>
          </a:xfrm>
          <a:prstGeom prst="rect">
            <a:avLst/>
          </a:prstGeom>
          <a:noFill/>
        </p:spPr>
        <p:txBody>
          <a:bodyPr wrap="square" rtlCol="0">
            <a:spAutoFit/>
          </a:bodyPr>
          <a:lstStyle/>
          <a:p>
            <a:r>
              <a:rPr lang="en-GB" sz="2000" dirty="0" smtClean="0">
                <a:latin typeface="Century Gothic" panose="020B0502020202020204" pitchFamily="34" charset="0"/>
              </a:rPr>
              <a:t>Due to the nature of the product it will need to withstand compression force from the material and absorb the impact</a:t>
            </a:r>
            <a:endParaRPr lang="en-GB" sz="2000" dirty="0">
              <a:latin typeface="Century Gothic" panose="020B0502020202020204" pitchFamily="34" charset="0"/>
            </a:endParaRPr>
          </a:p>
        </p:txBody>
      </p:sp>
      <p:sp>
        <p:nvSpPr>
          <p:cNvPr id="25" name="TextBox 24"/>
          <p:cNvSpPr txBox="1"/>
          <p:nvPr/>
        </p:nvSpPr>
        <p:spPr>
          <a:xfrm>
            <a:off x="655373" y="4050485"/>
            <a:ext cx="10884283" cy="400110"/>
          </a:xfrm>
          <a:prstGeom prst="rect">
            <a:avLst/>
          </a:prstGeom>
          <a:noFill/>
        </p:spPr>
        <p:txBody>
          <a:bodyPr wrap="square" rtlCol="0">
            <a:spAutoFit/>
          </a:bodyPr>
          <a:lstStyle/>
          <a:p>
            <a:r>
              <a:rPr lang="en-GB" sz="2000" dirty="0" smtClean="0">
                <a:latin typeface="Century Gothic" panose="020B0502020202020204" pitchFamily="34" charset="0"/>
              </a:rPr>
              <a:t>Thermosetting, Thermoforming, Elastomers</a:t>
            </a:r>
            <a:endParaRPr lang="en-GB" sz="2000" dirty="0">
              <a:latin typeface="Century Gothic" panose="020B0502020202020204" pitchFamily="34" charset="0"/>
            </a:endParaRPr>
          </a:p>
        </p:txBody>
      </p:sp>
      <p:sp>
        <p:nvSpPr>
          <p:cNvPr id="26" name="TextBox 25"/>
          <p:cNvSpPr txBox="1"/>
          <p:nvPr/>
        </p:nvSpPr>
        <p:spPr>
          <a:xfrm>
            <a:off x="655373" y="5271055"/>
            <a:ext cx="10884283" cy="400110"/>
          </a:xfrm>
          <a:prstGeom prst="rect">
            <a:avLst/>
          </a:prstGeom>
          <a:noFill/>
        </p:spPr>
        <p:txBody>
          <a:bodyPr wrap="square" rtlCol="0">
            <a:spAutoFit/>
          </a:bodyPr>
          <a:lstStyle/>
          <a:p>
            <a:r>
              <a:rPr lang="en-GB" sz="2000" dirty="0" smtClean="0">
                <a:latin typeface="Century Gothic" panose="020B0502020202020204" pitchFamily="34" charset="0"/>
              </a:rPr>
              <a:t>Softwood</a:t>
            </a:r>
            <a:endParaRPr lang="en-GB" sz="2000" dirty="0">
              <a:latin typeface="Century Gothic" panose="020B0502020202020204" pitchFamily="34" charset="0"/>
            </a:endParaRPr>
          </a:p>
        </p:txBody>
      </p:sp>
      <p:sp>
        <p:nvSpPr>
          <p:cNvPr id="27" name="TextBox 26"/>
          <p:cNvSpPr txBox="1"/>
          <p:nvPr/>
        </p:nvSpPr>
        <p:spPr>
          <a:xfrm>
            <a:off x="637153" y="1212564"/>
            <a:ext cx="11315357" cy="707886"/>
          </a:xfrm>
          <a:prstGeom prst="rect">
            <a:avLst/>
          </a:prstGeom>
          <a:noFill/>
        </p:spPr>
        <p:txBody>
          <a:bodyPr wrap="square" rtlCol="0">
            <a:spAutoFit/>
          </a:bodyPr>
          <a:lstStyle/>
          <a:p>
            <a:r>
              <a:rPr lang="en-GB" sz="2000" dirty="0" smtClean="0">
                <a:latin typeface="Century Gothic" panose="020B0502020202020204" pitchFamily="34" charset="0"/>
              </a:rPr>
              <a:t>If a material displays properties which prevent the flow of electricity through it, it would be considered a…</a:t>
            </a:r>
            <a:endParaRPr lang="en-GB" sz="2000" dirty="0">
              <a:latin typeface="Century Gothic" panose="020B0502020202020204" pitchFamily="34" charset="0"/>
            </a:endParaRPr>
          </a:p>
        </p:txBody>
      </p:sp>
      <p:sp>
        <p:nvSpPr>
          <p:cNvPr id="28" name="TextBox 27"/>
          <p:cNvSpPr txBox="1"/>
          <p:nvPr/>
        </p:nvSpPr>
        <p:spPr>
          <a:xfrm>
            <a:off x="637153" y="2490867"/>
            <a:ext cx="11315357" cy="400110"/>
          </a:xfrm>
          <a:prstGeom prst="rect">
            <a:avLst/>
          </a:prstGeom>
          <a:noFill/>
        </p:spPr>
        <p:txBody>
          <a:bodyPr wrap="square" rtlCol="0">
            <a:spAutoFit/>
          </a:bodyPr>
          <a:lstStyle/>
          <a:p>
            <a:r>
              <a:rPr lang="en-GB" sz="2000" dirty="0" smtClean="0">
                <a:latin typeface="Century Gothic" panose="020B0502020202020204" pitchFamily="34" charset="0"/>
              </a:rPr>
              <a:t>Explain why a workshop drill bit needs to be made from a hard material.</a:t>
            </a:r>
            <a:endParaRPr lang="en-GB" sz="2000" dirty="0">
              <a:latin typeface="Century Gothic" panose="020B0502020202020204" pitchFamily="34" charset="0"/>
            </a:endParaRPr>
          </a:p>
        </p:txBody>
      </p:sp>
      <p:sp>
        <p:nvSpPr>
          <p:cNvPr id="29" name="TextBox 28"/>
          <p:cNvSpPr txBox="1"/>
          <p:nvPr/>
        </p:nvSpPr>
        <p:spPr>
          <a:xfrm>
            <a:off x="637153" y="3612414"/>
            <a:ext cx="11315357" cy="400110"/>
          </a:xfrm>
          <a:prstGeom prst="rect">
            <a:avLst/>
          </a:prstGeom>
          <a:noFill/>
        </p:spPr>
        <p:txBody>
          <a:bodyPr wrap="square" rtlCol="0">
            <a:spAutoFit/>
          </a:bodyPr>
          <a:lstStyle/>
          <a:p>
            <a:r>
              <a:rPr lang="en-GB" sz="2000" dirty="0" smtClean="0">
                <a:latin typeface="Century Gothic" panose="020B0502020202020204" pitchFamily="34" charset="0"/>
              </a:rPr>
              <a:t>Explain the 3 classifications of polymers</a:t>
            </a:r>
            <a:endParaRPr lang="en-GB" sz="2000" dirty="0">
              <a:latin typeface="Century Gothic" panose="020B0502020202020204" pitchFamily="34" charset="0"/>
            </a:endParaRPr>
          </a:p>
        </p:txBody>
      </p:sp>
      <p:sp>
        <p:nvSpPr>
          <p:cNvPr id="30" name="TextBox 29"/>
          <p:cNvSpPr txBox="1"/>
          <p:nvPr/>
        </p:nvSpPr>
        <p:spPr>
          <a:xfrm>
            <a:off x="637153" y="4786211"/>
            <a:ext cx="11315357" cy="400110"/>
          </a:xfrm>
          <a:prstGeom prst="rect">
            <a:avLst/>
          </a:prstGeom>
          <a:noFill/>
        </p:spPr>
        <p:txBody>
          <a:bodyPr wrap="square" rtlCol="0">
            <a:spAutoFit/>
          </a:bodyPr>
          <a:lstStyle/>
          <a:p>
            <a:r>
              <a:rPr lang="en-GB" sz="2000" dirty="0" smtClean="0">
                <a:latin typeface="Century Gothic" panose="020B0502020202020204" pitchFamily="34" charset="0"/>
              </a:rPr>
              <a:t>Larch is a type of material from what classification?</a:t>
            </a:r>
            <a:endParaRPr lang="en-GB" sz="2000" dirty="0">
              <a:latin typeface="Century Gothic" panose="020B0502020202020204" pitchFamily="34" charset="0"/>
            </a:endParaRPr>
          </a:p>
        </p:txBody>
      </p:sp>
    </p:spTree>
    <p:extLst>
      <p:ext uri="{BB962C8B-B14F-4D97-AF65-F5344CB8AC3E}">
        <p14:creationId xmlns:p14="http://schemas.microsoft.com/office/powerpoint/2010/main" val="89690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5" grpId="0"/>
      <p:bldP spid="26" grpId="0"/>
      <p:bldP spid="27" grpId="0"/>
      <p:bldP spid="28" grpId="0"/>
      <p:bldP spid="29"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1856847"/>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2461313"/>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2915334"/>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9" y="3582181"/>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8" y="4049416"/>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2" name="TextBox 11"/>
          <p:cNvSpPr txBox="1"/>
          <p:nvPr/>
        </p:nvSpPr>
        <p:spPr>
          <a:xfrm>
            <a:off x="250428" y="5039888"/>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50428" y="5505765"/>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29" name="TextBox 28"/>
          <p:cNvSpPr txBox="1"/>
          <p:nvPr/>
        </p:nvSpPr>
        <p:spPr>
          <a:xfrm>
            <a:off x="809891" y="1838828"/>
            <a:ext cx="9339948" cy="400110"/>
          </a:xfrm>
          <a:prstGeom prst="rect">
            <a:avLst/>
          </a:prstGeom>
          <a:noFill/>
        </p:spPr>
        <p:txBody>
          <a:bodyPr wrap="square" rtlCol="0">
            <a:spAutoFit/>
          </a:bodyPr>
          <a:lstStyle/>
          <a:p>
            <a:r>
              <a:rPr lang="en-GB" sz="2000" dirty="0" smtClean="0">
                <a:latin typeface="Century Gothic" panose="020B0502020202020204" pitchFamily="34" charset="0"/>
              </a:rPr>
              <a:t>A material that has been developed over the last 50 years</a:t>
            </a:r>
            <a:endParaRPr lang="en-GB" sz="2000" dirty="0">
              <a:latin typeface="Century Gothic" panose="020B0502020202020204" pitchFamily="34" charset="0"/>
            </a:endParaRPr>
          </a:p>
        </p:txBody>
      </p:sp>
      <p:sp>
        <p:nvSpPr>
          <p:cNvPr id="30" name="TextBox 29"/>
          <p:cNvSpPr txBox="1"/>
          <p:nvPr/>
        </p:nvSpPr>
        <p:spPr>
          <a:xfrm>
            <a:off x="809891" y="2908039"/>
            <a:ext cx="9339948" cy="400110"/>
          </a:xfrm>
          <a:prstGeom prst="rect">
            <a:avLst/>
          </a:prstGeom>
          <a:noFill/>
        </p:spPr>
        <p:txBody>
          <a:bodyPr wrap="square" rtlCol="0">
            <a:spAutoFit/>
          </a:bodyPr>
          <a:lstStyle/>
          <a:p>
            <a:r>
              <a:rPr lang="en-GB" sz="2000" dirty="0" smtClean="0">
                <a:latin typeface="Century Gothic" panose="020B0502020202020204" pitchFamily="34" charset="0"/>
              </a:rPr>
              <a:t>A material that reacts to external stimuli (environment)</a:t>
            </a:r>
            <a:endParaRPr lang="en-GB" sz="2000" dirty="0">
              <a:latin typeface="Century Gothic" panose="020B0502020202020204" pitchFamily="34" charset="0"/>
            </a:endParaRPr>
          </a:p>
        </p:txBody>
      </p:sp>
      <p:sp>
        <p:nvSpPr>
          <p:cNvPr id="33" name="TextBox 32"/>
          <p:cNvSpPr txBox="1"/>
          <p:nvPr/>
        </p:nvSpPr>
        <p:spPr>
          <a:xfrm>
            <a:off x="809885" y="5505761"/>
            <a:ext cx="11077315" cy="1015663"/>
          </a:xfrm>
          <a:prstGeom prst="rect">
            <a:avLst/>
          </a:prstGeom>
          <a:noFill/>
        </p:spPr>
        <p:txBody>
          <a:bodyPr wrap="square" rtlCol="0">
            <a:spAutoFit/>
          </a:bodyPr>
          <a:lstStyle/>
          <a:p>
            <a:r>
              <a:rPr lang="en-GB" sz="2000" dirty="0" smtClean="0">
                <a:latin typeface="Century Gothic" panose="020B0502020202020204" pitchFamily="34" charset="0"/>
              </a:rPr>
              <a:t>Workshop test is basic, simple, easy to create</a:t>
            </a:r>
          </a:p>
          <a:p>
            <a:endParaRPr lang="en-GB" sz="2000" dirty="0">
              <a:latin typeface="Century Gothic" panose="020B0502020202020204" pitchFamily="34" charset="0"/>
            </a:endParaRPr>
          </a:p>
          <a:p>
            <a:r>
              <a:rPr lang="en-GB" sz="2000" dirty="0" smtClean="0">
                <a:latin typeface="Century Gothic" panose="020B0502020202020204" pitchFamily="34" charset="0"/>
              </a:rPr>
              <a:t>Industrial – more complicated, accurate, expensive.</a:t>
            </a:r>
            <a:endParaRPr lang="en-GB" sz="2000" dirty="0">
              <a:latin typeface="Century Gothic" panose="020B0502020202020204" pitchFamily="34" charset="0"/>
            </a:endParaRPr>
          </a:p>
        </p:txBody>
      </p:sp>
      <p:sp>
        <p:nvSpPr>
          <p:cNvPr id="34" name="TextBox 33"/>
          <p:cNvSpPr txBox="1"/>
          <p:nvPr/>
        </p:nvSpPr>
        <p:spPr>
          <a:xfrm>
            <a:off x="809886" y="4054401"/>
            <a:ext cx="11534514" cy="707886"/>
          </a:xfrm>
          <a:prstGeom prst="rect">
            <a:avLst/>
          </a:prstGeom>
          <a:noFill/>
        </p:spPr>
        <p:txBody>
          <a:bodyPr wrap="square" rtlCol="0">
            <a:spAutoFit/>
          </a:bodyPr>
          <a:lstStyle/>
          <a:p>
            <a:r>
              <a:rPr lang="en-GB" sz="2000" dirty="0" smtClean="0">
                <a:latin typeface="Century Gothic" panose="020B0502020202020204" pitchFamily="34" charset="0"/>
              </a:rPr>
              <a:t>A diamond indenter is applied to a material once, that is measured then its applied again and the distance is checked between each marking</a:t>
            </a:r>
            <a:endParaRPr lang="en-GB" sz="2000" dirty="0">
              <a:latin typeface="Century Gothic" panose="020B0502020202020204" pitchFamily="34" charset="0"/>
            </a:endParaRPr>
          </a:p>
        </p:txBody>
      </p:sp>
      <p:sp>
        <p:nvSpPr>
          <p:cNvPr id="19" name="TextBox 18"/>
          <p:cNvSpPr txBox="1"/>
          <p:nvPr/>
        </p:nvSpPr>
        <p:spPr>
          <a:xfrm>
            <a:off x="809885" y="1319800"/>
            <a:ext cx="5283181" cy="400110"/>
          </a:xfrm>
          <a:prstGeom prst="rect">
            <a:avLst/>
          </a:prstGeom>
          <a:noFill/>
        </p:spPr>
        <p:txBody>
          <a:bodyPr wrap="square" rtlCol="0">
            <a:spAutoFit/>
          </a:bodyPr>
          <a:lstStyle/>
          <a:p>
            <a:r>
              <a:rPr lang="en-GB" sz="2000" dirty="0" smtClean="0">
                <a:latin typeface="Century Gothic" panose="020B0502020202020204" pitchFamily="34" charset="0"/>
              </a:rPr>
              <a:t>A modern material is?</a:t>
            </a:r>
            <a:endParaRPr lang="en-GB" sz="2000" dirty="0">
              <a:latin typeface="Century Gothic" panose="020B0502020202020204" pitchFamily="34" charset="0"/>
            </a:endParaRPr>
          </a:p>
        </p:txBody>
      </p:sp>
      <p:sp>
        <p:nvSpPr>
          <p:cNvPr id="20" name="TextBox 19"/>
          <p:cNvSpPr txBox="1"/>
          <p:nvPr/>
        </p:nvSpPr>
        <p:spPr>
          <a:xfrm>
            <a:off x="809885" y="2454410"/>
            <a:ext cx="5283181" cy="400110"/>
          </a:xfrm>
          <a:prstGeom prst="rect">
            <a:avLst/>
          </a:prstGeom>
          <a:noFill/>
        </p:spPr>
        <p:txBody>
          <a:bodyPr wrap="square" rtlCol="0">
            <a:spAutoFit/>
          </a:bodyPr>
          <a:lstStyle/>
          <a:p>
            <a:r>
              <a:rPr lang="en-GB" sz="2000" dirty="0" smtClean="0">
                <a:latin typeface="Century Gothic" panose="020B0502020202020204" pitchFamily="34" charset="0"/>
              </a:rPr>
              <a:t>A smart material is defined as…</a:t>
            </a:r>
            <a:endParaRPr lang="en-GB" sz="2000" dirty="0">
              <a:latin typeface="Century Gothic" panose="020B0502020202020204" pitchFamily="34" charset="0"/>
            </a:endParaRPr>
          </a:p>
        </p:txBody>
      </p:sp>
      <p:sp>
        <p:nvSpPr>
          <p:cNvPr id="21" name="TextBox 20"/>
          <p:cNvSpPr txBox="1"/>
          <p:nvPr/>
        </p:nvSpPr>
        <p:spPr>
          <a:xfrm>
            <a:off x="809885" y="3643216"/>
            <a:ext cx="7824664" cy="369332"/>
          </a:xfrm>
          <a:prstGeom prst="rect">
            <a:avLst/>
          </a:prstGeom>
          <a:noFill/>
        </p:spPr>
        <p:txBody>
          <a:bodyPr wrap="square" rtlCol="0">
            <a:spAutoFit/>
          </a:bodyPr>
          <a:lstStyle/>
          <a:p>
            <a:r>
              <a:rPr lang="en-GB" dirty="0" smtClean="0">
                <a:latin typeface="Century Gothic" panose="020B0502020202020204" pitchFamily="34" charset="0"/>
              </a:rPr>
              <a:t>Explain the process of the Rockwell Hardness Test</a:t>
            </a:r>
            <a:endParaRPr lang="en-GB" dirty="0">
              <a:latin typeface="Century Gothic" panose="020B0502020202020204" pitchFamily="34" charset="0"/>
            </a:endParaRPr>
          </a:p>
        </p:txBody>
      </p:sp>
      <p:sp>
        <p:nvSpPr>
          <p:cNvPr id="22" name="TextBox 21"/>
          <p:cNvSpPr txBox="1"/>
          <p:nvPr/>
        </p:nvSpPr>
        <p:spPr>
          <a:xfrm>
            <a:off x="809885" y="4843141"/>
            <a:ext cx="7824664" cy="646331"/>
          </a:xfrm>
          <a:prstGeom prst="rect">
            <a:avLst/>
          </a:prstGeom>
          <a:noFill/>
        </p:spPr>
        <p:txBody>
          <a:bodyPr wrap="square" rtlCol="0">
            <a:spAutoFit/>
          </a:bodyPr>
          <a:lstStyle/>
          <a:p>
            <a:r>
              <a:rPr lang="en-GB" dirty="0" smtClean="0">
                <a:latin typeface="Century Gothic" panose="020B0502020202020204" pitchFamily="34" charset="0"/>
              </a:rPr>
              <a:t>Describe the difference between a simple workshop test and an industrial test</a:t>
            </a:r>
            <a:endParaRPr lang="en-GB" dirty="0">
              <a:latin typeface="Century Gothic" panose="020B0502020202020204" pitchFamily="34" charset="0"/>
            </a:endParaRPr>
          </a:p>
        </p:txBody>
      </p:sp>
    </p:spTree>
    <p:extLst>
      <p:ext uri="{BB962C8B-B14F-4D97-AF65-F5344CB8AC3E}">
        <p14:creationId xmlns:p14="http://schemas.microsoft.com/office/powerpoint/2010/main" val="3760983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3" grpId="0"/>
      <p:bldP spid="34" grpId="0"/>
      <p:bldP spid="19" grpId="0"/>
      <p:bldP spid="20"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289027"/>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2000556"/>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2565795"/>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3205078"/>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9" y="3805758"/>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8" y="4386340"/>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12" name="TextBox 11"/>
          <p:cNvSpPr txBox="1"/>
          <p:nvPr/>
        </p:nvSpPr>
        <p:spPr>
          <a:xfrm>
            <a:off x="250428" y="4949193"/>
            <a:ext cx="734441"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3" name="TextBox 12"/>
          <p:cNvSpPr txBox="1"/>
          <p:nvPr/>
        </p:nvSpPr>
        <p:spPr>
          <a:xfrm>
            <a:off x="263658" y="5582047"/>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23" name="TextBox 22"/>
          <p:cNvSpPr txBox="1"/>
          <p:nvPr/>
        </p:nvSpPr>
        <p:spPr>
          <a:xfrm>
            <a:off x="624089" y="2012249"/>
            <a:ext cx="10779786" cy="406732"/>
          </a:xfrm>
          <a:prstGeom prst="rect">
            <a:avLst/>
          </a:prstGeom>
          <a:noFill/>
        </p:spPr>
        <p:txBody>
          <a:bodyPr wrap="square" rtlCol="0">
            <a:spAutoFit/>
          </a:bodyPr>
          <a:lstStyle/>
          <a:p>
            <a:r>
              <a:rPr lang="en-GB" sz="2000" dirty="0" smtClean="0">
                <a:latin typeface="Century Gothic" panose="020B0502020202020204" pitchFamily="34" charset="0"/>
              </a:rPr>
              <a:t>Papers and boards</a:t>
            </a:r>
            <a:endParaRPr lang="en-GB" sz="2000" dirty="0">
              <a:latin typeface="Century Gothic" panose="020B0502020202020204" pitchFamily="34" charset="0"/>
            </a:endParaRPr>
          </a:p>
        </p:txBody>
      </p:sp>
      <p:sp>
        <p:nvSpPr>
          <p:cNvPr id="24" name="TextBox 23"/>
          <p:cNvSpPr txBox="1"/>
          <p:nvPr/>
        </p:nvSpPr>
        <p:spPr>
          <a:xfrm>
            <a:off x="637318" y="3195142"/>
            <a:ext cx="10779786" cy="406732"/>
          </a:xfrm>
          <a:prstGeom prst="rect">
            <a:avLst/>
          </a:prstGeom>
          <a:noFill/>
        </p:spPr>
        <p:txBody>
          <a:bodyPr wrap="square" rtlCol="0">
            <a:spAutoFit/>
          </a:bodyPr>
          <a:lstStyle/>
          <a:p>
            <a:r>
              <a:rPr lang="en-GB" sz="2000" dirty="0" smtClean="0">
                <a:latin typeface="Century Gothic" panose="020B0502020202020204" pitchFamily="34" charset="0"/>
              </a:rPr>
              <a:t>A material that can be deformed under pressure and will return to its original shape</a:t>
            </a:r>
            <a:endParaRPr lang="en-GB" sz="2000" dirty="0">
              <a:latin typeface="Century Gothic" panose="020B0502020202020204" pitchFamily="34" charset="0"/>
            </a:endParaRPr>
          </a:p>
        </p:txBody>
      </p:sp>
      <p:sp>
        <p:nvSpPr>
          <p:cNvPr id="25" name="TextBox 24"/>
          <p:cNvSpPr txBox="1"/>
          <p:nvPr/>
        </p:nvSpPr>
        <p:spPr>
          <a:xfrm>
            <a:off x="637318" y="4386340"/>
            <a:ext cx="10779786" cy="406732"/>
          </a:xfrm>
          <a:prstGeom prst="rect">
            <a:avLst/>
          </a:prstGeom>
          <a:noFill/>
        </p:spPr>
        <p:txBody>
          <a:bodyPr wrap="square" rtlCol="0">
            <a:spAutoFit/>
          </a:bodyPr>
          <a:lstStyle/>
          <a:p>
            <a:r>
              <a:rPr lang="en-GB" sz="2000" dirty="0" smtClean="0">
                <a:latin typeface="Century Gothic" panose="020B0502020202020204" pitchFamily="34" charset="0"/>
              </a:rPr>
              <a:t>Compliant material</a:t>
            </a:r>
            <a:endParaRPr lang="en-GB" sz="2000" dirty="0">
              <a:latin typeface="Century Gothic" panose="020B0502020202020204" pitchFamily="34" charset="0"/>
            </a:endParaRPr>
          </a:p>
        </p:txBody>
      </p:sp>
      <p:sp>
        <p:nvSpPr>
          <p:cNvPr id="26" name="TextBox 25"/>
          <p:cNvSpPr txBox="1"/>
          <p:nvPr/>
        </p:nvSpPr>
        <p:spPr>
          <a:xfrm>
            <a:off x="637318" y="5586218"/>
            <a:ext cx="10779786" cy="406732"/>
          </a:xfrm>
          <a:prstGeom prst="rect">
            <a:avLst/>
          </a:prstGeom>
          <a:noFill/>
        </p:spPr>
        <p:txBody>
          <a:bodyPr wrap="square" rtlCol="0">
            <a:spAutoFit/>
          </a:bodyPr>
          <a:lstStyle/>
          <a:p>
            <a:r>
              <a:rPr lang="en-GB" sz="2000" dirty="0" smtClean="0">
                <a:latin typeface="Century Gothic" panose="020B0502020202020204" pitchFamily="34" charset="0"/>
              </a:rPr>
              <a:t>Composite (material)</a:t>
            </a:r>
            <a:endParaRPr lang="en-GB" sz="2000" dirty="0">
              <a:latin typeface="Century Gothic" panose="020B0502020202020204" pitchFamily="34" charset="0"/>
            </a:endParaRPr>
          </a:p>
        </p:txBody>
      </p:sp>
      <p:sp>
        <p:nvSpPr>
          <p:cNvPr id="27" name="TextBox 26"/>
          <p:cNvSpPr txBox="1"/>
          <p:nvPr/>
        </p:nvSpPr>
        <p:spPr>
          <a:xfrm>
            <a:off x="584730" y="1333139"/>
            <a:ext cx="11158602" cy="400110"/>
          </a:xfrm>
          <a:prstGeom prst="rect">
            <a:avLst/>
          </a:prstGeom>
          <a:noFill/>
        </p:spPr>
        <p:txBody>
          <a:bodyPr wrap="square" rtlCol="0">
            <a:spAutoFit/>
          </a:bodyPr>
          <a:lstStyle/>
          <a:p>
            <a:r>
              <a:rPr lang="en-GB" sz="2000" dirty="0" smtClean="0">
                <a:latin typeface="Century Gothic" panose="020B0502020202020204" pitchFamily="34" charset="0"/>
              </a:rPr>
              <a:t>Corrugated card is grouped with which material classification?</a:t>
            </a:r>
            <a:endParaRPr lang="en-GB" sz="2000" dirty="0">
              <a:latin typeface="Century Gothic" panose="020B0502020202020204" pitchFamily="34" charset="0"/>
            </a:endParaRPr>
          </a:p>
        </p:txBody>
      </p:sp>
      <p:sp>
        <p:nvSpPr>
          <p:cNvPr id="28" name="TextBox 27"/>
          <p:cNvSpPr txBox="1"/>
          <p:nvPr/>
        </p:nvSpPr>
        <p:spPr>
          <a:xfrm>
            <a:off x="584730" y="2613155"/>
            <a:ext cx="11158602" cy="400110"/>
          </a:xfrm>
          <a:prstGeom prst="rect">
            <a:avLst/>
          </a:prstGeom>
          <a:noFill/>
        </p:spPr>
        <p:txBody>
          <a:bodyPr wrap="square" rtlCol="0">
            <a:spAutoFit/>
          </a:bodyPr>
          <a:lstStyle/>
          <a:p>
            <a:r>
              <a:rPr lang="en-GB" sz="2000" dirty="0" smtClean="0">
                <a:latin typeface="Century Gothic" panose="020B0502020202020204" pitchFamily="34" charset="0"/>
              </a:rPr>
              <a:t>Define the term ‘elastomer’</a:t>
            </a:r>
            <a:endParaRPr lang="en-GB" sz="2000" dirty="0">
              <a:latin typeface="Century Gothic" panose="020B0502020202020204" pitchFamily="34" charset="0"/>
            </a:endParaRPr>
          </a:p>
        </p:txBody>
      </p:sp>
      <p:sp>
        <p:nvSpPr>
          <p:cNvPr id="29" name="TextBox 28"/>
          <p:cNvSpPr txBox="1"/>
          <p:nvPr/>
        </p:nvSpPr>
        <p:spPr>
          <a:xfrm>
            <a:off x="584729" y="4826992"/>
            <a:ext cx="11158602" cy="707886"/>
          </a:xfrm>
          <a:prstGeom prst="rect">
            <a:avLst/>
          </a:prstGeom>
          <a:noFill/>
        </p:spPr>
        <p:txBody>
          <a:bodyPr wrap="square" rtlCol="0">
            <a:spAutoFit/>
          </a:bodyPr>
          <a:lstStyle/>
          <a:p>
            <a:r>
              <a:rPr lang="en-GB" sz="2000" dirty="0" smtClean="0">
                <a:latin typeface="Century Gothic" panose="020B0502020202020204" pitchFamily="34" charset="0"/>
              </a:rPr>
              <a:t>A material comprised of two or more different materials to enhance properties is called a…</a:t>
            </a:r>
            <a:endParaRPr lang="en-GB" sz="2000" dirty="0">
              <a:latin typeface="Century Gothic" panose="020B0502020202020204" pitchFamily="34" charset="0"/>
            </a:endParaRPr>
          </a:p>
        </p:txBody>
      </p:sp>
      <p:sp>
        <p:nvSpPr>
          <p:cNvPr id="30" name="TextBox 29"/>
          <p:cNvSpPr txBox="1"/>
          <p:nvPr/>
        </p:nvSpPr>
        <p:spPr>
          <a:xfrm>
            <a:off x="584729" y="3733397"/>
            <a:ext cx="11158602" cy="707886"/>
          </a:xfrm>
          <a:prstGeom prst="rect">
            <a:avLst/>
          </a:prstGeom>
          <a:noFill/>
        </p:spPr>
        <p:txBody>
          <a:bodyPr wrap="square" rtlCol="0">
            <a:spAutoFit/>
          </a:bodyPr>
          <a:lstStyle/>
          <a:p>
            <a:r>
              <a:rPr lang="en-GB" sz="2000" dirty="0" smtClean="0">
                <a:latin typeface="Century Gothic" panose="020B0502020202020204" pitchFamily="34" charset="0"/>
              </a:rPr>
              <a:t>A material which can be scored, folded and cut with basic tools like knives and scissors to form nets is called a…</a:t>
            </a:r>
            <a:endParaRPr lang="en-GB" sz="2000" dirty="0">
              <a:latin typeface="Century Gothic" panose="020B0502020202020204" pitchFamily="34" charset="0"/>
            </a:endParaRPr>
          </a:p>
        </p:txBody>
      </p:sp>
    </p:spTree>
    <p:extLst>
      <p:ext uri="{BB962C8B-B14F-4D97-AF65-F5344CB8AC3E}">
        <p14:creationId xmlns:p14="http://schemas.microsoft.com/office/powerpoint/2010/main" val="193060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500"/>
                                        <p:tgtEl>
                                          <p:spTgt spid="3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P spid="28" grpId="0"/>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8545" y="231823"/>
            <a:ext cx="9685249" cy="707884"/>
          </a:xfrm>
          <a:prstGeom prst="rect">
            <a:avLst/>
          </a:prstGeom>
          <a:noFill/>
        </p:spPr>
        <p:txBody>
          <a:bodyPr wrap="square" lIns="91436" tIns="45719" rIns="91436" bIns="45719" rtlCol="0">
            <a:spAutoFit/>
          </a:bodyPr>
          <a:lstStyle/>
          <a:p>
            <a:r>
              <a:rPr lang="en-GB" sz="4000" b="1" dirty="0" smtClean="0">
                <a:solidFill>
                  <a:schemeClr val="accent3">
                    <a:lumMod val="60000"/>
                    <a:lumOff val="40000"/>
                  </a:schemeClr>
                </a:solidFill>
                <a:latin typeface="Century Gothic" panose="020B0502020202020204" pitchFamily="34" charset="0"/>
              </a:rPr>
              <a:t>End of topic answers</a:t>
            </a:r>
            <a:endParaRPr lang="en-GB" sz="2800" b="1" dirty="0">
              <a:solidFill>
                <a:schemeClr val="accent3">
                  <a:lumMod val="60000"/>
                  <a:lumOff val="40000"/>
                </a:schemeClr>
              </a:solidFill>
              <a:latin typeface="Century Gothic" panose="020B0502020202020204" pitchFamily="34" charset="0"/>
            </a:endParaRPr>
          </a:p>
        </p:txBody>
      </p:sp>
      <p:sp>
        <p:nvSpPr>
          <p:cNvPr id="3" name="TextBox 2"/>
          <p:cNvSpPr txBox="1"/>
          <p:nvPr/>
        </p:nvSpPr>
        <p:spPr>
          <a:xfrm>
            <a:off x="232209" y="1598532"/>
            <a:ext cx="577687"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4" name="TextBox 3"/>
          <p:cNvSpPr txBox="1"/>
          <p:nvPr/>
        </p:nvSpPr>
        <p:spPr>
          <a:xfrm>
            <a:off x="232208" y="2310061"/>
            <a:ext cx="1296146"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6" name="TextBox 5"/>
          <p:cNvSpPr txBox="1"/>
          <p:nvPr/>
        </p:nvSpPr>
        <p:spPr>
          <a:xfrm>
            <a:off x="232210" y="3061532"/>
            <a:ext cx="577686"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7" name="TextBox 6"/>
          <p:cNvSpPr txBox="1"/>
          <p:nvPr/>
        </p:nvSpPr>
        <p:spPr>
          <a:xfrm>
            <a:off x="232205" y="3700815"/>
            <a:ext cx="846337"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9" name="TextBox 8"/>
          <p:cNvSpPr txBox="1"/>
          <p:nvPr/>
        </p:nvSpPr>
        <p:spPr>
          <a:xfrm>
            <a:off x="232205" y="4583032"/>
            <a:ext cx="846335" cy="400108"/>
          </a:xfrm>
          <a:prstGeom prst="rect">
            <a:avLst/>
          </a:prstGeom>
          <a:noFill/>
        </p:spPr>
        <p:txBody>
          <a:bodyPr wrap="square" lIns="91436" tIns="45719" rIns="91436" bIns="45719" rtlCol="0">
            <a:spAutoFit/>
          </a:bodyPr>
          <a:lstStyle/>
          <a:p>
            <a:r>
              <a:rPr lang="en-GB" sz="2000" b="1" dirty="0" smtClean="0">
                <a:solidFill>
                  <a:schemeClr val="accent3">
                    <a:lumMod val="60000"/>
                    <a:lumOff val="40000"/>
                  </a:schemeClr>
                </a:solidFill>
                <a:latin typeface="Century Gothic" panose="020B0502020202020204" pitchFamily="34" charset="0"/>
              </a:rPr>
              <a:t>Q.</a:t>
            </a:r>
            <a:endParaRPr lang="en-GB" sz="2000" b="1" dirty="0">
              <a:solidFill>
                <a:schemeClr val="accent3">
                  <a:lumMod val="60000"/>
                  <a:lumOff val="40000"/>
                </a:schemeClr>
              </a:solidFill>
              <a:latin typeface="Century Gothic" panose="020B0502020202020204" pitchFamily="34" charset="0"/>
            </a:endParaRPr>
          </a:p>
        </p:txBody>
      </p:sp>
      <p:sp>
        <p:nvSpPr>
          <p:cNvPr id="10" name="TextBox 9"/>
          <p:cNvSpPr txBox="1"/>
          <p:nvPr/>
        </p:nvSpPr>
        <p:spPr>
          <a:xfrm>
            <a:off x="250424" y="5163614"/>
            <a:ext cx="995701" cy="400108"/>
          </a:xfrm>
          <a:prstGeom prst="rect">
            <a:avLst/>
          </a:prstGeom>
          <a:noFill/>
        </p:spPr>
        <p:txBody>
          <a:bodyPr wrap="square" lIns="91436" tIns="45719" rIns="91436" bIns="45719" rtlCol="0">
            <a:spAutoFit/>
          </a:bodyPr>
          <a:lstStyle/>
          <a:p>
            <a:r>
              <a:rPr lang="en-GB" sz="2000" b="1" dirty="0" smtClean="0">
                <a:solidFill>
                  <a:srgbClr val="FFA500"/>
                </a:solidFill>
                <a:latin typeface="Century Gothic" panose="020B0502020202020204" pitchFamily="34" charset="0"/>
              </a:rPr>
              <a:t>A.</a:t>
            </a:r>
            <a:endParaRPr lang="en-GB" sz="2000" b="1" dirty="0">
              <a:solidFill>
                <a:srgbClr val="FFA500"/>
              </a:solidFill>
              <a:latin typeface="Century Gothic" panose="020B0502020202020204" pitchFamily="34" charset="0"/>
            </a:endParaRPr>
          </a:p>
        </p:txBody>
      </p:sp>
      <p:sp>
        <p:nvSpPr>
          <p:cNvPr id="30" name="TextBox 29"/>
          <p:cNvSpPr txBox="1"/>
          <p:nvPr/>
        </p:nvSpPr>
        <p:spPr>
          <a:xfrm>
            <a:off x="809891" y="5163614"/>
            <a:ext cx="8386359" cy="400110"/>
          </a:xfrm>
          <a:prstGeom prst="rect">
            <a:avLst/>
          </a:prstGeom>
          <a:noFill/>
        </p:spPr>
        <p:txBody>
          <a:bodyPr wrap="square" rtlCol="0">
            <a:spAutoFit/>
          </a:bodyPr>
          <a:lstStyle/>
          <a:p>
            <a:r>
              <a:rPr lang="en-GB" sz="2000" dirty="0" smtClean="0">
                <a:latin typeface="Century Gothic" panose="020B0502020202020204" pitchFamily="34" charset="0"/>
              </a:rPr>
              <a:t>The </a:t>
            </a:r>
            <a:r>
              <a:rPr lang="en-GB" sz="2000" dirty="0" err="1" smtClean="0">
                <a:latin typeface="Century Gothic" panose="020B0502020202020204" pitchFamily="34" charset="0"/>
              </a:rPr>
              <a:t>Izod</a:t>
            </a:r>
            <a:r>
              <a:rPr lang="en-GB" sz="2000" dirty="0" smtClean="0">
                <a:latin typeface="Century Gothic" panose="020B0502020202020204" pitchFamily="34" charset="0"/>
              </a:rPr>
              <a:t> test will test the toughness of a material</a:t>
            </a:r>
            <a:endParaRPr lang="en-GB" sz="2000" dirty="0">
              <a:latin typeface="Century Gothic" panose="020B0502020202020204" pitchFamily="34" charset="0"/>
            </a:endParaRPr>
          </a:p>
        </p:txBody>
      </p:sp>
      <p:sp>
        <p:nvSpPr>
          <p:cNvPr id="31" name="TextBox 30"/>
          <p:cNvSpPr txBox="1"/>
          <p:nvPr/>
        </p:nvSpPr>
        <p:spPr>
          <a:xfrm>
            <a:off x="836336" y="2321885"/>
            <a:ext cx="9946772" cy="400110"/>
          </a:xfrm>
          <a:prstGeom prst="rect">
            <a:avLst/>
          </a:prstGeom>
          <a:noFill/>
        </p:spPr>
        <p:txBody>
          <a:bodyPr wrap="square" rtlCol="0">
            <a:spAutoFit/>
          </a:bodyPr>
          <a:lstStyle/>
          <a:p>
            <a:r>
              <a:rPr lang="en-GB" sz="2000" dirty="0" smtClean="0">
                <a:latin typeface="Century Gothic" panose="020B0502020202020204" pitchFamily="34" charset="0"/>
              </a:rPr>
              <a:t>Accept any </a:t>
            </a:r>
            <a:r>
              <a:rPr lang="en-GB" sz="2000" dirty="0" smtClean="0">
                <a:latin typeface="Century Gothic" panose="020B0502020202020204" pitchFamily="34" charset="0"/>
              </a:rPr>
              <a:t>of these – Pine, Spruce, Douglas fir, Redwood, Cedar, Larch</a:t>
            </a:r>
            <a:endParaRPr lang="en-GB" sz="2000" dirty="0">
              <a:latin typeface="Century Gothic" panose="020B0502020202020204" pitchFamily="34" charset="0"/>
            </a:endParaRPr>
          </a:p>
        </p:txBody>
      </p:sp>
      <p:sp>
        <p:nvSpPr>
          <p:cNvPr id="32" name="TextBox 31"/>
          <p:cNvSpPr txBox="1"/>
          <p:nvPr/>
        </p:nvSpPr>
        <p:spPr>
          <a:xfrm>
            <a:off x="823113" y="3703772"/>
            <a:ext cx="9839354" cy="400110"/>
          </a:xfrm>
          <a:prstGeom prst="rect">
            <a:avLst/>
          </a:prstGeom>
          <a:noFill/>
        </p:spPr>
        <p:txBody>
          <a:bodyPr wrap="square" rtlCol="0">
            <a:spAutoFit/>
          </a:bodyPr>
          <a:lstStyle/>
          <a:p>
            <a:r>
              <a:rPr lang="en-GB" sz="2000" dirty="0" smtClean="0">
                <a:latin typeface="Century Gothic" panose="020B0502020202020204" pitchFamily="34" charset="0"/>
              </a:rPr>
              <a:t>A piece of timber that has been created by man (in a factory)</a:t>
            </a:r>
            <a:endParaRPr lang="en-GB" sz="2000" dirty="0">
              <a:latin typeface="Century Gothic" panose="020B0502020202020204" pitchFamily="34" charset="0"/>
            </a:endParaRPr>
          </a:p>
        </p:txBody>
      </p:sp>
      <p:sp>
        <p:nvSpPr>
          <p:cNvPr id="15" name="TextBox 14"/>
          <p:cNvSpPr txBox="1"/>
          <p:nvPr/>
        </p:nvSpPr>
        <p:spPr>
          <a:xfrm>
            <a:off x="663283" y="1598532"/>
            <a:ext cx="9852317" cy="400110"/>
          </a:xfrm>
          <a:prstGeom prst="rect">
            <a:avLst/>
          </a:prstGeom>
          <a:noFill/>
        </p:spPr>
        <p:txBody>
          <a:bodyPr wrap="square" rtlCol="0">
            <a:spAutoFit/>
          </a:bodyPr>
          <a:lstStyle/>
          <a:p>
            <a:r>
              <a:rPr lang="en-GB" sz="2000" dirty="0" smtClean="0">
                <a:latin typeface="Century Gothic" panose="020B0502020202020204" pitchFamily="34" charset="0"/>
              </a:rPr>
              <a:t>Define 3 types of softwood timber</a:t>
            </a:r>
            <a:endParaRPr lang="en-GB" sz="2000" dirty="0">
              <a:latin typeface="Century Gothic" panose="020B0502020202020204" pitchFamily="34" charset="0"/>
            </a:endParaRPr>
          </a:p>
        </p:txBody>
      </p:sp>
      <p:sp>
        <p:nvSpPr>
          <p:cNvPr id="16" name="TextBox 15"/>
          <p:cNvSpPr txBox="1"/>
          <p:nvPr/>
        </p:nvSpPr>
        <p:spPr>
          <a:xfrm>
            <a:off x="663283" y="3045238"/>
            <a:ext cx="9852317" cy="400110"/>
          </a:xfrm>
          <a:prstGeom prst="rect">
            <a:avLst/>
          </a:prstGeom>
          <a:noFill/>
        </p:spPr>
        <p:txBody>
          <a:bodyPr wrap="square" rtlCol="0">
            <a:spAutoFit/>
          </a:bodyPr>
          <a:lstStyle/>
          <a:p>
            <a:r>
              <a:rPr lang="en-GB" sz="2000" dirty="0" smtClean="0">
                <a:latin typeface="Century Gothic" panose="020B0502020202020204" pitchFamily="34" charset="0"/>
              </a:rPr>
              <a:t>Describe what is meant by a ‘man made’ board</a:t>
            </a:r>
            <a:endParaRPr lang="en-GB" sz="2000" dirty="0">
              <a:latin typeface="Century Gothic" panose="020B0502020202020204" pitchFamily="34" charset="0"/>
            </a:endParaRPr>
          </a:p>
        </p:txBody>
      </p:sp>
      <p:sp>
        <p:nvSpPr>
          <p:cNvPr id="17" name="TextBox 16"/>
          <p:cNvSpPr txBox="1"/>
          <p:nvPr/>
        </p:nvSpPr>
        <p:spPr>
          <a:xfrm>
            <a:off x="663283" y="4583031"/>
            <a:ext cx="9852317" cy="400110"/>
          </a:xfrm>
          <a:prstGeom prst="rect">
            <a:avLst/>
          </a:prstGeom>
          <a:noFill/>
        </p:spPr>
        <p:txBody>
          <a:bodyPr wrap="square" rtlCol="0">
            <a:spAutoFit/>
          </a:bodyPr>
          <a:lstStyle/>
          <a:p>
            <a:r>
              <a:rPr lang="en-GB" sz="2000" dirty="0" smtClean="0">
                <a:latin typeface="Century Gothic" panose="020B0502020202020204" pitchFamily="34" charset="0"/>
              </a:rPr>
              <a:t>Briefly explain the </a:t>
            </a:r>
            <a:r>
              <a:rPr lang="en-GB" sz="2000" dirty="0" err="1" smtClean="0">
                <a:latin typeface="Century Gothic" panose="020B0502020202020204" pitchFamily="34" charset="0"/>
              </a:rPr>
              <a:t>Izod</a:t>
            </a:r>
            <a:r>
              <a:rPr lang="en-GB" sz="2000" dirty="0" smtClean="0">
                <a:latin typeface="Century Gothic" panose="020B0502020202020204" pitchFamily="34" charset="0"/>
              </a:rPr>
              <a:t> test</a:t>
            </a:r>
            <a:endParaRPr lang="en-GB" sz="2000" dirty="0">
              <a:latin typeface="Century Gothic" panose="020B0502020202020204" pitchFamily="34" charset="0"/>
            </a:endParaRPr>
          </a:p>
        </p:txBody>
      </p:sp>
    </p:spTree>
    <p:extLst>
      <p:ext uri="{BB962C8B-B14F-4D97-AF65-F5344CB8AC3E}">
        <p14:creationId xmlns:p14="http://schemas.microsoft.com/office/powerpoint/2010/main" val="76927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15" grpId="0"/>
      <p:bldP spid="16" grpId="0"/>
      <p:bldP spid="17"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30676</TotalTime>
  <Words>590</Words>
  <Application>Microsoft Office PowerPoint</Application>
  <PresentationFormat>Widescreen</PresentationFormat>
  <Paragraphs>97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Insaniburger with Cheese</vt:lpstr>
      <vt:lpstr>Varela Round</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Ryan</dc:creator>
  <cp:lastModifiedBy>Mark Ryan</cp:lastModifiedBy>
  <cp:revision>213</cp:revision>
  <cp:lastPrinted>2018-05-11T14:18:11Z</cp:lastPrinted>
  <dcterms:created xsi:type="dcterms:W3CDTF">2017-12-14T08:12:46Z</dcterms:created>
  <dcterms:modified xsi:type="dcterms:W3CDTF">2019-09-17T14:41:06Z</dcterms:modified>
</cp:coreProperties>
</file>