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56" r:id="rId4"/>
    <p:sldId id="265" r:id="rId5"/>
    <p:sldId id="258" r:id="rId6"/>
    <p:sldId id="261" r:id="rId7"/>
    <p:sldId id="269" r:id="rId8"/>
    <p:sldId id="259" r:id="rId9"/>
    <p:sldId id="263" r:id="rId10"/>
    <p:sldId id="271" r:id="rId11"/>
    <p:sldId id="260" r:id="rId12"/>
    <p:sldId id="262" r:id="rId13"/>
    <p:sldId id="270" r:id="rId14"/>
    <p:sldId id="267" r:id="rId15"/>
    <p:sldId id="275" r:id="rId16"/>
    <p:sldId id="272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2" autoAdjust="0"/>
    <p:restoredTop sz="94660"/>
  </p:normalViewPr>
  <p:slideViewPr>
    <p:cSldViewPr>
      <p:cViewPr>
        <p:scale>
          <a:sx n="70" d="100"/>
          <a:sy n="70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86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08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2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1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1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1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85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78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53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40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41B20-6E42-4129-84D5-4613874C83F0}" type="datetimeFigureOut">
              <a:rPr lang="en-GB" smtClean="0"/>
              <a:t>25/01/2015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62FC4-114E-4C38-AD5B-38064EAE4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21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0968" cy="620688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Bell work: Name the four drawing styles.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7873" y="4869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Comic Sans MS" pitchFamily="66" charset="0"/>
              </a:rPr>
              <a:t>Which gives the most realistic representation?</a:t>
            </a:r>
          </a:p>
          <a:p>
            <a:endParaRPr lang="en-GB" sz="2800" dirty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Which requires the most skill to create?</a:t>
            </a:r>
          </a:p>
          <a:p>
            <a:endParaRPr lang="en-GB" sz="2800" dirty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Which involves the most equipment?</a:t>
            </a:r>
            <a:endParaRPr lang="en-GB" sz="2800" dirty="0">
              <a:latin typeface="Comic Sans MS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0458" y="1412776"/>
            <a:ext cx="9249665" cy="2816635"/>
            <a:chOff x="20458" y="1412776"/>
            <a:chExt cx="9249665" cy="281663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955" b="25066"/>
            <a:stretch/>
          </p:blipFill>
          <p:spPr bwMode="auto">
            <a:xfrm>
              <a:off x="20458" y="1412776"/>
              <a:ext cx="9249665" cy="2816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1" name="Group 10"/>
            <p:cNvGrpSpPr/>
            <p:nvPr/>
          </p:nvGrpSpPr>
          <p:grpSpPr>
            <a:xfrm>
              <a:off x="6948264" y="1988840"/>
              <a:ext cx="2195736" cy="2240571"/>
              <a:chOff x="6948264" y="1988840"/>
              <a:chExt cx="2195736" cy="224057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948264" y="1988840"/>
                <a:ext cx="2195736" cy="2240571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7308384" y="2190144"/>
                <a:ext cx="1600458" cy="1598816"/>
                <a:chOff x="7308384" y="2190144"/>
                <a:chExt cx="1600458" cy="1598816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308384" y="2190144"/>
                  <a:ext cx="720000" cy="720000"/>
                </a:xfrm>
                <a:prstGeom prst="rect">
                  <a:avLst/>
                </a:prstGeom>
                <a:ln w="444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7308384" y="3068960"/>
                  <a:ext cx="720000" cy="720000"/>
                </a:xfrm>
                <a:prstGeom prst="rect">
                  <a:avLst/>
                </a:prstGeom>
                <a:ln w="444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8188842" y="3068960"/>
                  <a:ext cx="720000" cy="720000"/>
                </a:xfrm>
                <a:prstGeom prst="rect">
                  <a:avLst/>
                </a:prstGeom>
                <a:ln w="444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9" t="14096" r="5438" b="6456"/>
          <a:stretch/>
        </p:blipFill>
        <p:spPr bwMode="auto">
          <a:xfrm>
            <a:off x="8304465" y="2105791"/>
            <a:ext cx="726015" cy="41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53835" y="1165394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Isometric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02489" y="1134036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Cavalier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45217" y="1124744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Cabinet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15164" y="1124744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3</a:t>
            </a:r>
            <a:r>
              <a:rPr lang="en-GB" baseline="30000" dirty="0" smtClean="0">
                <a:latin typeface="Comic Sans MS" pitchFamily="66" charset="0"/>
              </a:rPr>
              <a:t>rd</a:t>
            </a:r>
            <a:r>
              <a:rPr lang="en-GB" dirty="0" smtClean="0">
                <a:latin typeface="Comic Sans MS" pitchFamily="66" charset="0"/>
              </a:rPr>
              <a:t> Angle Orth.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27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1" y="404664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Which drawing styles is represented in the pictures below?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0" y="1969862"/>
            <a:ext cx="40067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Describe the key features of </a:t>
            </a:r>
            <a:r>
              <a:rPr lang="en-GB" sz="2800" i="1" dirty="0" smtClean="0">
                <a:latin typeface="Comic Sans MS" pitchFamily="66" charset="0"/>
              </a:rPr>
              <a:t>1</a:t>
            </a:r>
            <a:r>
              <a:rPr lang="en-GB" sz="2800" i="1" baseline="30000" dirty="0" smtClean="0">
                <a:latin typeface="Comic Sans MS" pitchFamily="66" charset="0"/>
              </a:rPr>
              <a:t>st</a:t>
            </a:r>
            <a:r>
              <a:rPr lang="en-GB" sz="2800" i="1" dirty="0" smtClean="0">
                <a:latin typeface="Comic Sans MS" pitchFamily="66" charset="0"/>
              </a:rPr>
              <a:t> and 3</a:t>
            </a:r>
            <a:r>
              <a:rPr lang="en-GB" sz="2800" i="1" baseline="30000" dirty="0" smtClean="0">
                <a:latin typeface="Comic Sans MS" pitchFamily="66" charset="0"/>
              </a:rPr>
              <a:t>rd</a:t>
            </a:r>
            <a:r>
              <a:rPr lang="en-GB" sz="2800" i="1" dirty="0" smtClean="0">
                <a:latin typeface="Comic Sans MS" pitchFamily="66" charset="0"/>
              </a:rPr>
              <a:t> Angle Orthographic Projections</a:t>
            </a:r>
            <a:r>
              <a:rPr lang="en-GB" sz="2800" dirty="0" smtClean="0">
                <a:latin typeface="Comic Sans MS" pitchFamily="66" charset="0"/>
              </a:rPr>
              <a:t>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7586" y="4293096"/>
            <a:ext cx="727280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Plan, side and front views of a product.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Draw evenly spaced on a page and in line.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All details and measurements included.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Drawn to a given scale with an information block the provides details to the drawing to the reader.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5581606" y="3831431"/>
            <a:ext cx="2598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9" t="8129" r="12110" b="4032"/>
          <a:stretch/>
        </p:blipFill>
        <p:spPr bwMode="auto">
          <a:xfrm>
            <a:off x="467544" y="1712370"/>
            <a:ext cx="2920621" cy="2411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491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535" y="1124744"/>
            <a:ext cx="51445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Follow the universal standards followed by all engineers.</a:t>
            </a: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All information clearly laid out, no repetition of dimensions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Technical information given a defined space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All sides clearly depicted in high levels of detail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Can be used as a guide from which other styles of drawing can be created.</a:t>
            </a: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Easy to identify flaws or faults as all possible views and details are included.</a:t>
            </a:r>
          </a:p>
          <a:p>
            <a:endParaRPr lang="en-GB" sz="2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9572" y="1109253"/>
            <a:ext cx="33185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Used by engineers, especially those who are dealing with machining components and parts.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7535" y="188640"/>
            <a:ext cx="8773171" cy="3905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omic Sans MS" pitchFamily="66" charset="0"/>
              </a:rPr>
              <a:t>3</a:t>
            </a:r>
            <a:r>
              <a:rPr lang="en-GB" sz="2400" baseline="30000" dirty="0">
                <a:latin typeface="Comic Sans MS" pitchFamily="66" charset="0"/>
              </a:rPr>
              <a:t>rd</a:t>
            </a:r>
            <a:r>
              <a:rPr lang="en-GB" sz="2400" dirty="0">
                <a:latin typeface="Comic Sans MS" pitchFamily="66" charset="0"/>
              </a:rPr>
              <a:t> and 1</a:t>
            </a:r>
            <a:r>
              <a:rPr lang="en-GB" sz="2400" baseline="30000" dirty="0">
                <a:latin typeface="Comic Sans MS" pitchFamily="66" charset="0"/>
              </a:rPr>
              <a:t>st</a:t>
            </a:r>
            <a:r>
              <a:rPr lang="en-GB" sz="2400" dirty="0">
                <a:latin typeface="Comic Sans MS" pitchFamily="66" charset="0"/>
              </a:rPr>
              <a:t> Angle Orthographic </a:t>
            </a:r>
            <a:r>
              <a:rPr lang="en-GB" sz="2400" dirty="0" smtClean="0">
                <a:latin typeface="Comic Sans MS" pitchFamily="66" charset="0"/>
              </a:rPr>
              <a:t>Projections - Benefits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87" b="7669"/>
          <a:stretch/>
        </p:blipFill>
        <p:spPr bwMode="auto">
          <a:xfrm>
            <a:off x="5253421" y="3212976"/>
            <a:ext cx="3690141" cy="2991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98865" y="3212976"/>
            <a:ext cx="1671841" cy="149573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9" t="14096" r="5438" b="6456"/>
          <a:stretch/>
        </p:blipFill>
        <p:spPr bwMode="auto">
          <a:xfrm>
            <a:off x="7771777" y="3529050"/>
            <a:ext cx="726015" cy="41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31997" y="663079"/>
            <a:ext cx="3017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all 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7878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930" y="1052736"/>
            <a:ext cx="873155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100" dirty="0" smtClean="0">
                <a:latin typeface="Comic Sans MS" pitchFamily="66" charset="0"/>
              </a:rPr>
              <a:t>2D limits the realism </a:t>
            </a:r>
            <a:r>
              <a:rPr lang="en-GB" sz="2100" dirty="0" smtClean="0">
                <a:latin typeface="Comic Sans MS" pitchFamily="66" charset="0"/>
              </a:rPr>
              <a:t>of the drawing therefore it takes time and effort to interpret fully. 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1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100" dirty="0" smtClean="0">
                <a:latin typeface="Comic Sans MS" pitchFamily="66" charset="0"/>
              </a:rPr>
              <a:t>Untrained readers may struggle to visual the object from in 3D.</a:t>
            </a:r>
            <a:endParaRPr lang="en-GB" sz="21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1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100" dirty="0" smtClean="0">
                <a:latin typeface="Comic Sans MS" pitchFamily="66" charset="0"/>
              </a:rPr>
              <a:t>Specialist knowledge of mathematical symbols and the use of engineering standards (such as centre lines and hidden feature details) will be required</a:t>
            </a:r>
            <a:r>
              <a:rPr lang="en-GB" sz="2100" dirty="0" smtClean="0">
                <a:latin typeface="Comic Sans MS" pitchFamily="66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1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100" dirty="0" smtClean="0">
                <a:latin typeface="Comic Sans MS" pitchFamily="66" charset="0"/>
              </a:rPr>
              <a:t>Specialist equipment is also required, templates, set squares, drawing boards, compasses etc.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7536" y="188640"/>
            <a:ext cx="8694944" cy="390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omic Sans MS" pitchFamily="66" charset="0"/>
              </a:rPr>
              <a:t>3</a:t>
            </a:r>
            <a:r>
              <a:rPr lang="en-GB" sz="2400" baseline="30000" dirty="0">
                <a:latin typeface="Comic Sans MS" pitchFamily="66" charset="0"/>
              </a:rPr>
              <a:t>rd</a:t>
            </a:r>
            <a:r>
              <a:rPr lang="en-GB" sz="2400" dirty="0">
                <a:latin typeface="Comic Sans MS" pitchFamily="66" charset="0"/>
              </a:rPr>
              <a:t> and 1</a:t>
            </a:r>
            <a:r>
              <a:rPr lang="en-GB" sz="2400" baseline="30000" dirty="0">
                <a:latin typeface="Comic Sans MS" pitchFamily="66" charset="0"/>
              </a:rPr>
              <a:t>st</a:t>
            </a:r>
            <a:r>
              <a:rPr lang="en-GB" sz="2400" dirty="0">
                <a:latin typeface="Comic Sans MS" pitchFamily="66" charset="0"/>
              </a:rPr>
              <a:t> Angle Orthographic </a:t>
            </a:r>
            <a:r>
              <a:rPr lang="en-GB" sz="2400" dirty="0" smtClean="0">
                <a:latin typeface="Comic Sans MS" pitchFamily="66" charset="0"/>
              </a:rPr>
              <a:t>Projections - Limitations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930" y="620688"/>
            <a:ext cx="3017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all 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158727" y="4768940"/>
            <a:ext cx="91539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100" dirty="0" smtClean="0">
                <a:latin typeface="Comic Sans MS" pitchFamily="66" charset="0"/>
              </a:rPr>
              <a:t>People </a:t>
            </a:r>
            <a:r>
              <a:rPr lang="en-GB" sz="2100" dirty="0">
                <a:latin typeface="Comic Sans MS" pitchFamily="66" charset="0"/>
              </a:rPr>
              <a:t>new to engineering or industrial time will require specialist training and lots </a:t>
            </a:r>
            <a:r>
              <a:rPr lang="en-GB" sz="2100" dirty="0" smtClean="0">
                <a:latin typeface="Comic Sans MS" pitchFamily="66" charset="0"/>
              </a:rPr>
              <a:t>of </a:t>
            </a:r>
            <a:r>
              <a:rPr lang="en-GB" sz="2100" dirty="0">
                <a:latin typeface="Comic Sans MS" pitchFamily="66" charset="0"/>
              </a:rPr>
              <a:t>time to be able to produce the drawing effectively.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1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100" dirty="0">
                <a:latin typeface="Comic Sans MS" pitchFamily="66" charset="0"/>
              </a:rPr>
              <a:t>Consumers may not understand the drawing fully, which may affect their decisions to purchase the product depicted.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42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762956"/>
              </p:ext>
            </p:extLst>
          </p:nvPr>
        </p:nvGraphicFramePr>
        <p:xfrm>
          <a:off x="107628" y="1111281"/>
          <a:ext cx="8928867" cy="56661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6289"/>
                <a:gridCol w="2976289"/>
                <a:gridCol w="2976289"/>
              </a:tblGrid>
              <a:tr h="352297"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 of style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5300398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and 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baseline="0" dirty="0" smtClean="0"/>
                        <a:t> Angle Orthographic Projection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2807699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629" y="129406"/>
            <a:ext cx="892886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Write the </a:t>
            </a:r>
            <a:r>
              <a:rPr lang="en-GB" i="1" dirty="0" smtClean="0">
                <a:latin typeface="Comic Sans MS" pitchFamily="66" charset="0"/>
              </a:rPr>
              <a:t>Learning Outcomes </a:t>
            </a:r>
            <a:r>
              <a:rPr lang="en-GB" dirty="0" smtClean="0">
                <a:latin typeface="Comic Sans MS" pitchFamily="66" charset="0"/>
              </a:rPr>
              <a:t>here: </a:t>
            </a: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785539"/>
              </p:ext>
            </p:extLst>
          </p:nvPr>
        </p:nvGraphicFramePr>
        <p:xfrm>
          <a:off x="179511" y="116632"/>
          <a:ext cx="8856984" cy="6588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/>
                <a:gridCol w="2952328"/>
                <a:gridCol w="2952328"/>
              </a:tblGrid>
              <a:tr h="504056"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 of style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2808312">
                <a:tc>
                  <a:txBody>
                    <a:bodyPr/>
                    <a:lstStyle/>
                    <a:p>
                      <a:r>
                        <a:rPr lang="en-GB" dirty="0" smtClean="0"/>
                        <a:t>Isometric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276364">
                <a:tc>
                  <a:txBody>
                    <a:bodyPr/>
                    <a:lstStyle/>
                    <a:p>
                      <a:r>
                        <a:rPr lang="en-GB" dirty="0" smtClean="0"/>
                        <a:t>Cabinet/cavalier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70096"/>
            <a:ext cx="11430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16487" y="3717032"/>
            <a:ext cx="2190709" cy="872304"/>
            <a:chOff x="216487" y="3717032"/>
            <a:chExt cx="2190709" cy="872304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505" t="62612"/>
            <a:stretch/>
          </p:blipFill>
          <p:spPr bwMode="auto">
            <a:xfrm>
              <a:off x="216487" y="3717032"/>
              <a:ext cx="2190709" cy="872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216487" y="3717032"/>
              <a:ext cx="108012" cy="43615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659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0968" cy="620688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Bell work: Name the four drawing styles.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7873" y="4869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Comic Sans MS" pitchFamily="66" charset="0"/>
              </a:rPr>
              <a:t>Which gives the most realistic representation?</a:t>
            </a:r>
          </a:p>
          <a:p>
            <a:endParaRPr lang="en-GB" sz="2800" dirty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Which requires the most skill to create?</a:t>
            </a:r>
          </a:p>
          <a:p>
            <a:endParaRPr lang="en-GB" sz="2800" dirty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Which involves the most equipment?</a:t>
            </a:r>
            <a:endParaRPr lang="en-GB" sz="2800" dirty="0">
              <a:latin typeface="Comic Sans MS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0458" y="1412776"/>
            <a:ext cx="9249665" cy="2816635"/>
            <a:chOff x="20458" y="1412776"/>
            <a:chExt cx="9249665" cy="281663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955" b="25066"/>
            <a:stretch/>
          </p:blipFill>
          <p:spPr bwMode="auto">
            <a:xfrm>
              <a:off x="20458" y="1412776"/>
              <a:ext cx="9249665" cy="2816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1" name="Group 10"/>
            <p:cNvGrpSpPr/>
            <p:nvPr/>
          </p:nvGrpSpPr>
          <p:grpSpPr>
            <a:xfrm>
              <a:off x="6948264" y="1988840"/>
              <a:ext cx="2195736" cy="2240571"/>
              <a:chOff x="6948264" y="1988840"/>
              <a:chExt cx="2195736" cy="224057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948264" y="1988840"/>
                <a:ext cx="2195736" cy="2240571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7308384" y="2190144"/>
                <a:ext cx="1600458" cy="1598816"/>
                <a:chOff x="7308384" y="2190144"/>
                <a:chExt cx="1600458" cy="1598816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308384" y="2190144"/>
                  <a:ext cx="720000" cy="720000"/>
                </a:xfrm>
                <a:prstGeom prst="rect">
                  <a:avLst/>
                </a:prstGeom>
                <a:ln w="444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7308384" y="3068960"/>
                  <a:ext cx="720000" cy="720000"/>
                </a:xfrm>
                <a:prstGeom prst="rect">
                  <a:avLst/>
                </a:prstGeom>
                <a:ln w="444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8188842" y="3068960"/>
                  <a:ext cx="720000" cy="720000"/>
                </a:xfrm>
                <a:prstGeom prst="rect">
                  <a:avLst/>
                </a:prstGeom>
                <a:ln w="444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9" t="14096" r="5438" b="6456"/>
          <a:stretch/>
        </p:blipFill>
        <p:spPr bwMode="auto">
          <a:xfrm>
            <a:off x="8304465" y="2105791"/>
            <a:ext cx="726015" cy="41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4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24744"/>
            <a:ext cx="4392488" cy="524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5382" y="188640"/>
            <a:ext cx="867645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latin typeface="Comic Sans MS" pitchFamily="66" charset="0"/>
              </a:rPr>
              <a:t>Which drawing styles is represented in the pictures below?</a:t>
            </a:r>
            <a:br>
              <a:rPr lang="en-GB" sz="2400" dirty="0" smtClean="0">
                <a:latin typeface="Comic Sans MS" pitchFamily="66" charset="0"/>
              </a:rPr>
            </a:br>
            <a:r>
              <a:rPr lang="en-GB" sz="2400" dirty="0" smtClean="0">
                <a:latin typeface="Comic Sans MS" pitchFamily="66" charset="0"/>
              </a:rPr>
              <a:t>What are the key features of this drawing style?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9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382" y="188640"/>
            <a:ext cx="8676456" cy="792088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latin typeface="Comic Sans MS" pitchFamily="66" charset="0"/>
              </a:rPr>
              <a:t>Which drawing styles is represented in the pictures below?</a:t>
            </a:r>
            <a:br>
              <a:rPr lang="en-GB" sz="2400" dirty="0" smtClean="0">
                <a:latin typeface="Comic Sans MS" pitchFamily="66" charset="0"/>
              </a:rPr>
            </a:br>
            <a:r>
              <a:rPr lang="en-GB" sz="2400" dirty="0" smtClean="0">
                <a:latin typeface="Comic Sans MS" pitchFamily="66" charset="0"/>
              </a:rPr>
              <a:t>What are the key features of this drawing style?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9" t="57774" r="17312" b="7959"/>
          <a:stretch/>
        </p:blipFill>
        <p:spPr bwMode="auto">
          <a:xfrm>
            <a:off x="-6896" y="1916832"/>
            <a:ext cx="8851497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42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9" t="8129" r="12110" b="4032"/>
          <a:stretch/>
        </p:blipFill>
        <p:spPr bwMode="auto">
          <a:xfrm>
            <a:off x="1384631" y="1140660"/>
            <a:ext cx="6277957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5382" y="188640"/>
            <a:ext cx="867645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latin typeface="Comic Sans MS" pitchFamily="66" charset="0"/>
              </a:rPr>
              <a:t>Which drawing styles is represented in the pictures below?</a:t>
            </a:r>
            <a:br>
              <a:rPr lang="en-GB" sz="2400" dirty="0" smtClean="0">
                <a:latin typeface="Comic Sans MS" pitchFamily="66" charset="0"/>
              </a:rPr>
            </a:br>
            <a:r>
              <a:rPr lang="en-GB" sz="2400" dirty="0" smtClean="0">
                <a:latin typeface="Comic Sans MS" pitchFamily="66" charset="0"/>
              </a:rPr>
              <a:t>What are the key features of this drawing style?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9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8352928" cy="5976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 smtClean="0">
                <a:latin typeface="Comic Sans MS" pitchFamily="66" charset="0"/>
              </a:rPr>
              <a:t>Learning outcomes. </a:t>
            </a:r>
          </a:p>
          <a:p>
            <a:pPr algn="l"/>
            <a:endParaRPr lang="en-GB" sz="2800" dirty="0" smtClean="0">
              <a:latin typeface="Comic Sans MS" pitchFamily="66" charset="0"/>
            </a:endParaRPr>
          </a:p>
          <a:p>
            <a:pPr algn="l"/>
            <a:r>
              <a:rPr lang="en-GB" sz="2800" dirty="0" smtClean="0">
                <a:latin typeface="Comic Sans MS" pitchFamily="66" charset="0"/>
              </a:rPr>
              <a:t>P2: To be able to describe the benefits and limitations of using pictorial techniques to represent a given engineering component.</a:t>
            </a:r>
          </a:p>
          <a:p>
            <a:pPr algn="l"/>
            <a:endParaRPr lang="en-GB" sz="2800" dirty="0" smtClean="0">
              <a:latin typeface="Comic Sans MS" pitchFamily="66" charset="0"/>
            </a:endParaRPr>
          </a:p>
          <a:p>
            <a:pPr algn="l"/>
            <a:r>
              <a:rPr lang="en-GB" sz="2800" dirty="0" smtClean="0">
                <a:latin typeface="Comic Sans MS" pitchFamily="66" charset="0"/>
              </a:rPr>
              <a:t>Your must produce a report on the three types of drawings you mastered in P1.</a:t>
            </a:r>
          </a:p>
          <a:p>
            <a:pPr algn="l"/>
            <a:endParaRPr lang="en-GB" sz="2800" dirty="0">
              <a:latin typeface="Comic Sans MS" pitchFamily="66" charset="0"/>
            </a:endParaRPr>
          </a:p>
          <a:p>
            <a:pPr algn="l"/>
            <a:r>
              <a:rPr lang="en-GB" sz="2800" dirty="0" smtClean="0">
                <a:latin typeface="Comic Sans MS" pitchFamily="66" charset="0"/>
              </a:rPr>
              <a:t>For each style you should write one paragraph to introduce each drawing, one paragraph on its benefits and one on its limitations.</a:t>
            </a:r>
          </a:p>
          <a:p>
            <a:pPr algn="l"/>
            <a:endParaRPr lang="en-GB" sz="2800" dirty="0">
              <a:latin typeface="Comic Sans MS" pitchFamily="66" charset="0"/>
            </a:endParaRPr>
          </a:p>
          <a:p>
            <a:pPr algn="l"/>
            <a:r>
              <a:rPr lang="en-GB" sz="2800" dirty="0" smtClean="0">
                <a:latin typeface="Comic Sans MS" pitchFamily="66" charset="0"/>
              </a:rPr>
              <a:t>Your report should compare/contrast and evaluate the styles against each other.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8352928" cy="5976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Comic Sans MS" pitchFamily="66" charset="0"/>
              </a:rPr>
              <a:t>Write this down:</a:t>
            </a:r>
          </a:p>
          <a:p>
            <a:r>
              <a:rPr lang="en-GB" dirty="0" smtClean="0">
                <a:latin typeface="Comic Sans MS" pitchFamily="66" charset="0"/>
              </a:rPr>
              <a:t>Learning outcomes. 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P2: To be able to describe the benefits and limitations of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>using pictorial techniques to represent a given engineering component.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16832"/>
          </a:xfrm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Benefits and limitations of </a:t>
            </a:r>
            <a:r>
              <a:rPr lang="en-GB" dirty="0" smtClean="0">
                <a:latin typeface="Comic Sans MS" pitchFamily="66" charset="0"/>
              </a:rPr>
              <a:t/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>different </a:t>
            </a:r>
            <a:r>
              <a:rPr lang="en-GB" dirty="0" smtClean="0">
                <a:latin typeface="Comic Sans MS" pitchFamily="66" charset="0"/>
              </a:rPr>
              <a:t>drawing styles.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91683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Things to </a:t>
            </a:r>
            <a:r>
              <a:rPr lang="en-GB" sz="2800" dirty="0" smtClean="0">
                <a:latin typeface="Comic Sans MS" pitchFamily="66" charset="0"/>
              </a:rPr>
              <a:t>consider;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speed </a:t>
            </a:r>
            <a:r>
              <a:rPr lang="en-GB" sz="2800" dirty="0">
                <a:latin typeface="Comic Sans MS" pitchFamily="66" charset="0"/>
              </a:rPr>
              <a:t>of </a:t>
            </a:r>
            <a:r>
              <a:rPr lang="en-GB" sz="2800" dirty="0" smtClean="0">
                <a:latin typeface="Comic Sans MS" pitchFamily="66" charset="0"/>
              </a:rPr>
              <a:t>production,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visual </a:t>
            </a:r>
            <a:r>
              <a:rPr lang="en-GB" sz="2800" dirty="0" smtClean="0">
                <a:latin typeface="Comic Sans MS" pitchFamily="66" charset="0"/>
              </a:rPr>
              <a:t>impact</a:t>
            </a:r>
            <a:r>
              <a:rPr lang="en-GB" sz="2800" dirty="0">
                <a:latin typeface="Comic Sans MS" pitchFamily="66" charset="0"/>
              </a:rPr>
              <a:t>,</a:t>
            </a:r>
            <a:endParaRPr lang="en-GB" sz="28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Comic Sans MS" pitchFamily="66" charset="0"/>
              </a:rPr>
              <a:t>limitations </a:t>
            </a:r>
            <a:r>
              <a:rPr lang="en-GB" sz="2800" dirty="0" err="1">
                <a:latin typeface="Comic Sans MS" pitchFamily="66" charset="0"/>
              </a:rPr>
              <a:t>eg</a:t>
            </a:r>
            <a:r>
              <a:rPr lang="en-GB" sz="2800" dirty="0">
                <a:latin typeface="Comic Sans MS" pitchFamily="66" charset="0"/>
              </a:rPr>
              <a:t> lengths and shapes not true, 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not </a:t>
            </a:r>
            <a:r>
              <a:rPr lang="en-GB" sz="2800" dirty="0">
                <a:latin typeface="Comic Sans MS" pitchFamily="66" charset="0"/>
              </a:rPr>
              <a:t>produced to a recognised standard, 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dimensions </a:t>
            </a:r>
            <a:r>
              <a:rPr lang="en-GB" sz="2800" dirty="0">
                <a:latin typeface="Comic Sans MS" pitchFamily="66" charset="0"/>
              </a:rPr>
              <a:t>difficult to </a:t>
            </a:r>
            <a:r>
              <a:rPr lang="en-GB" sz="2800" dirty="0" smtClean="0">
                <a:latin typeface="Comic Sans MS" pitchFamily="66" charset="0"/>
              </a:rPr>
              <a:t>read</a:t>
            </a:r>
            <a:r>
              <a:rPr lang="en-GB" sz="2800" dirty="0">
                <a:latin typeface="Comic Sans MS" pitchFamily="66" charset="0"/>
              </a:rPr>
              <a:t>,</a:t>
            </a:r>
            <a:r>
              <a:rPr lang="en-GB" sz="2800" dirty="0" smtClean="0">
                <a:latin typeface="Comic Sans MS" pitchFamily="66" charset="0"/>
              </a:rPr>
              <a:t> 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consequences </a:t>
            </a:r>
            <a:r>
              <a:rPr lang="en-GB" sz="2800" dirty="0">
                <a:latin typeface="Comic Sans MS" pitchFamily="66" charset="0"/>
              </a:rPr>
              <a:t>of interpretation errors </a:t>
            </a:r>
            <a:r>
              <a:rPr lang="en-GB" sz="2800" dirty="0" smtClean="0">
                <a:latin typeface="Comic Sans MS" pitchFamily="66" charset="0"/>
              </a:rPr>
              <a:t>e.g. </a:t>
            </a:r>
            <a:r>
              <a:rPr lang="en-GB" sz="2800" dirty="0">
                <a:latin typeface="Comic Sans MS" pitchFamily="66" charset="0"/>
              </a:rPr>
              <a:t>incorrect manufacture, incorrect assembly, cost to </a:t>
            </a:r>
            <a:r>
              <a:rPr lang="en-GB" sz="2800" dirty="0" smtClean="0">
                <a:latin typeface="Comic Sans MS" pitchFamily="66" charset="0"/>
              </a:rPr>
              <a:t>scrap.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possible applications for engineers.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1" y="404664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Which drawing styles is represented in the picture below?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72" y="1772816"/>
            <a:ext cx="3899792" cy="465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60030" y="1674674"/>
            <a:ext cx="40067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Describe the key features of isometric.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1" y="3504570"/>
            <a:ext cx="4006779" cy="3108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30</a:t>
            </a:r>
            <a:r>
              <a:rPr lang="en-GB" sz="2800" dirty="0">
                <a:latin typeface="Comic Sans MS" pitchFamily="66" charset="0"/>
              </a:rPr>
              <a:t> ⁰ </a:t>
            </a:r>
            <a:r>
              <a:rPr lang="en-GB" sz="2800" dirty="0" smtClean="0">
                <a:latin typeface="Comic Sans MS" pitchFamily="66" charset="0"/>
              </a:rPr>
              <a:t>/60⁰ lines.</a:t>
            </a:r>
          </a:p>
          <a:p>
            <a:r>
              <a:rPr lang="en-GB" sz="2800" dirty="0" smtClean="0">
                <a:latin typeface="Comic Sans MS" pitchFamily="66" charset="0"/>
              </a:rPr>
              <a:t>Perpendicular lines.</a:t>
            </a:r>
          </a:p>
          <a:p>
            <a:r>
              <a:rPr lang="en-GB" sz="2800" dirty="0" smtClean="0">
                <a:latin typeface="Comic Sans MS" pitchFamily="66" charset="0"/>
              </a:rPr>
              <a:t>3 dimensional.</a:t>
            </a:r>
          </a:p>
          <a:p>
            <a:r>
              <a:rPr lang="en-GB" sz="2800" dirty="0" smtClean="0">
                <a:latin typeface="Comic Sans MS" pitchFamily="66" charset="0"/>
              </a:rPr>
              <a:t>Measurements to scale </a:t>
            </a:r>
          </a:p>
          <a:p>
            <a:r>
              <a:rPr lang="en-GB" sz="2800" dirty="0" smtClean="0">
                <a:latin typeface="Comic Sans MS" pitchFamily="66" charset="0"/>
              </a:rPr>
              <a:t>(sides in proportion to the products real size.) 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4026" y="2912211"/>
            <a:ext cx="2598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this down: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5430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5246"/>
            <a:ext cx="3528392" cy="390587"/>
          </a:xfr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700" dirty="0" smtClean="0">
                <a:latin typeface="Comic Sans MS" pitchFamily="66" charset="0"/>
              </a:rPr>
              <a:t>Isometric - Benefits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33709"/>
            <a:ext cx="4300051" cy="5135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13" y="761857"/>
            <a:ext cx="3832227" cy="2949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3875281"/>
            <a:ext cx="4549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Provides </a:t>
            </a:r>
            <a:r>
              <a:rPr lang="en-GB" dirty="0" smtClean="0">
                <a:latin typeface="Comic Sans MS" pitchFamily="66" charset="0"/>
              </a:rPr>
              <a:t>an </a:t>
            </a:r>
            <a:r>
              <a:rPr lang="en-GB" dirty="0" smtClean="0">
                <a:latin typeface="Comic Sans MS" pitchFamily="66" charset="0"/>
              </a:rPr>
              <a:t>overall 3D </a:t>
            </a:r>
            <a:r>
              <a:rPr lang="en-GB" dirty="0" smtClean="0">
                <a:latin typeface="Comic Sans MS" pitchFamily="66" charset="0"/>
              </a:rPr>
              <a:t>view of a product.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446269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Used by product designers and engineers from a variety of sectors to convey a realistic image.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Also </a:t>
            </a:r>
            <a:r>
              <a:rPr lang="en-GB" dirty="0" smtClean="0">
                <a:latin typeface="Comic Sans MS" pitchFamily="66" charset="0"/>
              </a:rPr>
              <a:t>good for consumers to present a 3D image of a product.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85139" y="610379"/>
            <a:ext cx="41702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When used as an exploded diagram can realistically indicate where parts fit together.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5161684" y="0"/>
            <a:ext cx="3017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all 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320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890455"/>
            <a:ext cx="8820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No dimensions as the 3D view would make them difficult to interpret, although should be sketched to scale.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Requires high skill levels to produce readable drawings.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Rear of the object cannot be viewed, which may mean important information is not visible.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7536" y="188640"/>
            <a:ext cx="3690219" cy="390587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700" dirty="0" smtClean="0">
                <a:latin typeface="Comic Sans MS" pitchFamily="66" charset="0"/>
              </a:rPr>
              <a:t>Isometric - Limitations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20264"/>
            <a:ext cx="3510136" cy="2851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66774"/>
            <a:ext cx="3024336" cy="290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161684" y="0"/>
            <a:ext cx="3017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all 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6243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1" y="404664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Which drawing styles is represented in the pictures below?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0" y="2176643"/>
            <a:ext cx="4006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Describe the key features of cabinet and cavalier projections.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5119" y="4365104"/>
            <a:ext cx="7272808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Sometimes called oblique projections.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Front view drawn in 2D.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3D sketches presented at 45º.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Cavalier represents depth at 1:1 scale.</a:t>
            </a:r>
            <a:endParaRPr lang="en-GB" sz="24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Cabinet represents depth at 1:2 scale.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9" t="57774" r="17312" b="7959"/>
          <a:stretch/>
        </p:blipFill>
        <p:spPr bwMode="auto">
          <a:xfrm>
            <a:off x="92620" y="1813551"/>
            <a:ext cx="4177862" cy="1563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35910" y="3792743"/>
            <a:ext cx="2598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7688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93166" y="1852353"/>
            <a:ext cx="56166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Very </a:t>
            </a:r>
            <a:r>
              <a:rPr lang="en-GB" sz="2400" dirty="0" smtClean="0">
                <a:latin typeface="Comic Sans MS" pitchFamily="66" charset="0"/>
              </a:rPr>
              <a:t>easy to draw with very little training.  </a:t>
            </a:r>
            <a:r>
              <a:rPr lang="en-GB" sz="2400" dirty="0" smtClean="0">
                <a:latin typeface="Comic Sans MS" pitchFamily="66" charset="0"/>
              </a:rPr>
              <a:t>45° </a:t>
            </a:r>
            <a:r>
              <a:rPr lang="en-GB" sz="2400" dirty="0" smtClean="0">
                <a:latin typeface="Comic Sans MS" pitchFamily="66" charset="0"/>
              </a:rPr>
              <a:t>angles are easily estimated by novices.</a:t>
            </a:r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Presents </a:t>
            </a:r>
            <a:r>
              <a:rPr lang="en-GB" sz="2400" dirty="0" smtClean="0">
                <a:latin typeface="Comic Sans MS" pitchFamily="66" charset="0"/>
              </a:rPr>
              <a:t>a clear front view of an object with an element of 3D appearance</a:t>
            </a:r>
            <a:r>
              <a:rPr lang="en-GB" sz="2400" dirty="0" smtClean="0">
                <a:latin typeface="Comic Sans MS" pitchFamily="66" charset="0"/>
              </a:rPr>
              <a:t>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Requires no specialist equipment.</a:t>
            </a:r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20"/>
          <a:stretch/>
        </p:blipFill>
        <p:spPr bwMode="auto">
          <a:xfrm>
            <a:off x="5968082" y="1430961"/>
            <a:ext cx="2520280" cy="456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79512" y="155246"/>
            <a:ext cx="6624736" cy="3905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omic Sans MS" pitchFamily="66" charset="0"/>
              </a:rPr>
              <a:t>Cabinet and Cavalier </a:t>
            </a:r>
            <a:r>
              <a:rPr lang="en-GB" sz="2400" dirty="0" smtClean="0">
                <a:latin typeface="Comic Sans MS" pitchFamily="66" charset="0"/>
              </a:rPr>
              <a:t>projections - Benefits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7704" y="1149361"/>
            <a:ext cx="3017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all 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488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9607" y="817178"/>
            <a:ext cx="595657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Can look less realistic drawing styles such as isometric and 2 point perspective as the side a top view of the object can appear unconvincing in shape.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Can be difficult to dimension and ratio can have the appearance of being incorrect.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You cannot view the back of the product.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Is a 2 dimensional image of a product with “forced depth” professionals consider the technique crude.</a:t>
            </a:r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9607" y="231297"/>
            <a:ext cx="7252713" cy="390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omic Sans MS" pitchFamily="66" charset="0"/>
              </a:rPr>
              <a:t>Cabinet and Cavalier </a:t>
            </a:r>
            <a:r>
              <a:rPr lang="en-GB" sz="2400" dirty="0" smtClean="0">
                <a:latin typeface="Comic Sans MS" pitchFamily="66" charset="0"/>
              </a:rPr>
              <a:t>projections - Limitations</a:t>
            </a:r>
            <a:endParaRPr lang="en-GB" sz="20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0625" b="22972"/>
          <a:stretch/>
        </p:blipFill>
        <p:spPr bwMode="auto">
          <a:xfrm>
            <a:off x="5954858" y="3916934"/>
            <a:ext cx="3585693" cy="272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44" r="50000" b="18664"/>
          <a:stretch/>
        </p:blipFill>
        <p:spPr bwMode="auto">
          <a:xfrm>
            <a:off x="5652120" y="1124744"/>
            <a:ext cx="3244130" cy="2792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879077" y="636013"/>
            <a:ext cx="3017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Write </a:t>
            </a:r>
            <a:r>
              <a:rPr lang="en-GB" sz="2400" dirty="0" smtClean="0">
                <a:latin typeface="Comic Sans MS" pitchFamily="66" charset="0"/>
              </a:rPr>
              <a:t>all this </a:t>
            </a:r>
            <a:r>
              <a:rPr lang="en-GB" sz="2400" dirty="0">
                <a:latin typeface="Comic Sans MS" pitchFamily="66" charset="0"/>
              </a:rPr>
              <a:t>down: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853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915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Bell work: Name the four drawing styles.</vt:lpstr>
      <vt:lpstr>PowerPoint Presentation</vt:lpstr>
      <vt:lpstr>Benefits and limitations of  different drawing styles.</vt:lpstr>
      <vt:lpstr>Which drawing styles is represented in the picture below?</vt:lpstr>
      <vt:lpstr>Isometric - Benefits</vt:lpstr>
      <vt:lpstr>Isometric - Limitations</vt:lpstr>
      <vt:lpstr>Which drawing styles is represented in the pictures below?</vt:lpstr>
      <vt:lpstr>PowerPoint Presentation</vt:lpstr>
      <vt:lpstr>PowerPoint Presentation</vt:lpstr>
      <vt:lpstr>Which drawing styles is represented in the pictures below?</vt:lpstr>
      <vt:lpstr>PowerPoint Presentation</vt:lpstr>
      <vt:lpstr>PowerPoint Presentation</vt:lpstr>
      <vt:lpstr>PowerPoint Presentation</vt:lpstr>
      <vt:lpstr>PowerPoint Presentation</vt:lpstr>
      <vt:lpstr>Bell work: Name the four drawing styles.</vt:lpstr>
      <vt:lpstr>PowerPoint Presentation</vt:lpstr>
      <vt:lpstr>Which drawing styles is represented in the pictures below? What are the key features of this drawing style?</vt:lpstr>
      <vt:lpstr>PowerPoint Presentation</vt:lpstr>
      <vt:lpstr>PowerPoint Presentation</vt:lpstr>
    </vt:vector>
  </TitlesOfParts>
  <Company>Duchess's Community Highschool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and limitations of different drawing styles.</dc:title>
  <dc:creator>LWhitelock</dc:creator>
  <cp:lastModifiedBy>LWhitelock</cp:lastModifiedBy>
  <cp:revision>24</cp:revision>
  <dcterms:created xsi:type="dcterms:W3CDTF">2014-09-28T17:30:20Z</dcterms:created>
  <dcterms:modified xsi:type="dcterms:W3CDTF">2015-01-25T20:28:33Z</dcterms:modified>
</cp:coreProperties>
</file>