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7" r:id="rId2"/>
    <p:sldId id="291" r:id="rId3"/>
    <p:sldId id="259" r:id="rId4"/>
    <p:sldId id="258" r:id="rId5"/>
    <p:sldId id="289" r:id="rId6"/>
    <p:sldId id="288" r:id="rId7"/>
    <p:sldId id="290" r:id="rId8"/>
    <p:sldId id="287" r:id="rId9"/>
    <p:sldId id="274" r:id="rId10"/>
    <p:sldId id="282" r:id="rId11"/>
    <p:sldId id="261" r:id="rId12"/>
    <p:sldId id="285" r:id="rId13"/>
    <p:sldId id="286" r:id="rId14"/>
    <p:sldId id="263" r:id="rId15"/>
    <p:sldId id="264" r:id="rId16"/>
    <p:sldId id="294" r:id="rId17"/>
    <p:sldId id="295" r:id="rId18"/>
    <p:sldId id="297" r:id="rId19"/>
    <p:sldId id="296" r:id="rId20"/>
    <p:sldId id="298" r:id="rId21"/>
    <p:sldId id="293" r:id="rId2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9216" autoAdjust="0"/>
    <p:restoredTop sz="94660"/>
  </p:normalViewPr>
  <p:slideViewPr>
    <p:cSldViewPr snapToGrid="0" showGuides="1">
      <p:cViewPr varScale="1">
        <p:scale>
          <a:sx n="66" d="100"/>
          <a:sy n="66" d="100"/>
        </p:scale>
        <p:origin x="1688" y="216"/>
      </p:cViewPr>
      <p:guideLst>
        <p:guide orient="horz" pos="3120"/>
        <p:guide pos="2160"/>
      </p:guideLst>
    </p:cSldViewPr>
  </p:slideViewPr>
  <p:notesTextViewPr>
    <p:cViewPr>
      <p:scale>
        <a:sx n="1" d="1"/>
        <a:sy n="1" d="1"/>
      </p:scale>
      <p:origin x="0" y="0"/>
    </p:cViewPr>
  </p:notesTextViewPr>
  <p:sorterViewPr>
    <p:cViewPr>
      <p:scale>
        <a:sx n="100" d="100"/>
        <a:sy n="100" d="100"/>
      </p:scale>
      <p:origin x="0" y="-74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09FC0-8CFC-4BCF-B6EE-8F47DECB1E05}" type="datetimeFigureOut">
              <a:rPr lang="en-GB" smtClean="0"/>
              <a:t>24/04/2020</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47927-748E-47FB-931B-3DECA6CCC319}" type="slidenum">
              <a:rPr lang="en-GB" smtClean="0"/>
              <a:t>‹#›</a:t>
            </a:fld>
            <a:endParaRPr lang="en-GB"/>
          </a:p>
        </p:txBody>
      </p:sp>
    </p:spTree>
    <p:extLst>
      <p:ext uri="{BB962C8B-B14F-4D97-AF65-F5344CB8AC3E}">
        <p14:creationId xmlns:p14="http://schemas.microsoft.com/office/powerpoint/2010/main" val="224047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2C3D27-FD62-48F9-85E3-41F0E8C29BB2}" type="datetime1">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158507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080F8C-5B0E-424E-97FF-DADE5088C92E}" type="datetime1">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84476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7901AE-B2C9-47C7-950D-6C0CDD26EFC9}" type="datetime1">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6745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8657A4-EA64-4A25-A368-02F10012D14B}" type="datetime1">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0010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1A716E-3428-46D9-B551-1553AFD9F97B}" type="datetime1">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560165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08D674-3510-4F7E-9731-B80FA2AD5A84}" type="datetime1">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5048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9E6631-AE82-4686-B9A1-7C94D08FA939}" type="datetime1">
              <a:rPr lang="en-GB" smtClean="0"/>
              <a:t>24/04/2020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21086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277605-1B5C-48FD-A50C-7DAB474DEBDE}" type="datetime1">
              <a:rPr lang="en-GB" smtClean="0"/>
              <a:t>24/04/2020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5032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2DF04-C61D-49FD-951D-CDEBAFB259D7}" type="datetime1">
              <a:rPr lang="en-GB" smtClean="0"/>
              <a:t>24/04/2020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68895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F5103F4-F923-4EDF-A6D5-E15CBD9E4479}" type="datetime1">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01645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5153BEF-36BE-4950-A6B1-0E202982A9C3}" type="datetime1">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2544335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C3EA93D-1215-4E68-A34D-D6CC0A17E97D}" type="datetime1">
              <a:rPr lang="en-GB" smtClean="0"/>
              <a:t>24/04/2020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2197ACC-EB3C-4466-A41B-F6CC006DF8B4}" type="slidenum">
              <a:rPr lang="en-GB" smtClean="0"/>
              <a:t>‹#›</a:t>
            </a:fld>
            <a:endParaRPr lang="en-GB"/>
          </a:p>
        </p:txBody>
      </p:sp>
    </p:spTree>
    <p:extLst>
      <p:ext uri="{BB962C8B-B14F-4D97-AF65-F5344CB8AC3E}">
        <p14:creationId xmlns:p14="http://schemas.microsoft.com/office/powerpoint/2010/main" val="38317775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1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hyperlink" Target="https://www.who.int/influenza/resources/documents/pandemic_phase_descriptions_and_actions.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5" Type="http://schemas.openxmlformats.org/officeDocument/2006/relationships/image" Target="../media/image4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39.jpeg"/></Relationships>
</file>

<file path=ppt/slides/_rels/slide7.xml.rels><?xml version="1.0" encoding="UTF-8" standalone="yes"?>
<Relationships xmlns="http://schemas.openxmlformats.org/package/2006/relationships"><Relationship Id="rId3" Type="http://schemas.openxmlformats.org/officeDocument/2006/relationships/hyperlink" Target="https://brewminate.com/media-and-culture/" TargetMode="External"/><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hyperlink" Target="https://en.wikipedia.org/wiki/File:BBC_iPlayer_logo.svg"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476750"/>
            <a:ext cx="6353855" cy="1007481"/>
          </a:xfrm>
        </p:spPr>
        <p:txBody>
          <a:bodyPr/>
          <a:lstStyle/>
          <a:p>
            <a:pPr algn="ctr"/>
            <a:r>
              <a:rPr lang="en-GB" b="1" dirty="0"/>
              <a:t>Level 3 BTEC Extended Certificate</a:t>
            </a:r>
            <a:br>
              <a:rPr lang="en-GB" b="1" dirty="0"/>
            </a:br>
            <a:r>
              <a:rPr lang="en-GB" b="1" dirty="0"/>
              <a:t>Health and Social Care</a:t>
            </a:r>
          </a:p>
        </p:txBody>
      </p:sp>
      <p:sp>
        <p:nvSpPr>
          <p:cNvPr id="15" name="Title 1"/>
          <p:cNvSpPr txBox="1">
            <a:spLocks/>
          </p:cNvSpPr>
          <p:nvPr/>
        </p:nvSpPr>
        <p:spPr>
          <a:xfrm>
            <a:off x="252072" y="8515650"/>
            <a:ext cx="6353855" cy="1007481"/>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dirty="0"/>
              <a:t>Passport to Sixth Form </a:t>
            </a:r>
          </a:p>
          <a:p>
            <a:pPr algn="ctr"/>
            <a:r>
              <a:rPr lang="en-GB" dirty="0"/>
              <a:t>Name: ________________________</a:t>
            </a:r>
          </a:p>
        </p:txBody>
      </p:sp>
      <p:pic>
        <p:nvPicPr>
          <p:cNvPr id="4098" name="Picture 2" descr="BTEC National Level 3 Health and Social Care 3rd Edition (BTEC ...">
            <a:extLst>
              <a:ext uri="{FF2B5EF4-FFF2-40B4-BE49-F238E27FC236}">
                <a16:creationId xmlns:a16="http://schemas.microsoft.com/office/drawing/2014/main" id="{25CCD676-FEE9-4305-B775-2B0F19037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1771650"/>
            <a:ext cx="5353050" cy="6744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AB1FB7D-3A11-4DBA-A475-0BF02AB95265}"/>
              </a:ext>
            </a:extLst>
          </p:cNvPr>
          <p:cNvSpPr>
            <a:spLocks noGrp="1"/>
          </p:cNvSpPr>
          <p:nvPr>
            <p:ph type="sldNum" sz="quarter" idx="12"/>
          </p:nvPr>
        </p:nvSpPr>
        <p:spPr/>
        <p:txBody>
          <a:bodyPr/>
          <a:lstStyle/>
          <a:p>
            <a:fld id="{42197ACC-EB3C-4466-A41B-F6CC006DF8B4}" type="slidenum">
              <a:rPr lang="en-GB" smtClean="0"/>
              <a:t>1</a:t>
            </a:fld>
            <a:endParaRPr lang="en-GB"/>
          </a:p>
        </p:txBody>
      </p:sp>
    </p:spTree>
    <p:extLst>
      <p:ext uri="{BB962C8B-B14F-4D97-AF65-F5344CB8AC3E}">
        <p14:creationId xmlns:p14="http://schemas.microsoft.com/office/powerpoint/2010/main" val="381024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ossary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38877" b="36093"/>
          <a:stretch/>
        </p:blipFill>
        <p:spPr bwMode="auto">
          <a:xfrm>
            <a:off x="0" y="0"/>
            <a:ext cx="6858000" cy="12324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2177482902"/>
              </p:ext>
            </p:extLst>
          </p:nvPr>
        </p:nvGraphicFramePr>
        <p:xfrm>
          <a:off x="0" y="1232453"/>
          <a:ext cx="6858000" cy="8673546"/>
        </p:xfrm>
        <a:graphic>
          <a:graphicData uri="http://schemas.openxmlformats.org/drawingml/2006/table">
            <a:tbl>
              <a:tblPr firstRow="1" bandRow="1">
                <a:tableStyleId>{5940675A-B579-460E-94D1-54222C63F5DA}</a:tableStyleId>
              </a:tblPr>
              <a:tblGrid>
                <a:gridCol w="1732547">
                  <a:extLst>
                    <a:ext uri="{9D8B030D-6E8A-4147-A177-3AD203B41FA5}">
                      <a16:colId xmlns:a16="http://schemas.microsoft.com/office/drawing/2014/main" val="4230499068"/>
                    </a:ext>
                  </a:extLst>
                </a:gridCol>
                <a:gridCol w="3368842">
                  <a:extLst>
                    <a:ext uri="{9D8B030D-6E8A-4147-A177-3AD203B41FA5}">
                      <a16:colId xmlns:a16="http://schemas.microsoft.com/office/drawing/2014/main" val="4098062936"/>
                    </a:ext>
                  </a:extLst>
                </a:gridCol>
                <a:gridCol w="1756611">
                  <a:extLst>
                    <a:ext uri="{9D8B030D-6E8A-4147-A177-3AD203B41FA5}">
                      <a16:colId xmlns:a16="http://schemas.microsoft.com/office/drawing/2014/main" val="1352746463"/>
                    </a:ext>
                  </a:extLst>
                </a:gridCol>
              </a:tblGrid>
              <a:tr h="326926">
                <a:tc>
                  <a:txBody>
                    <a:bodyPr/>
                    <a:lstStyle/>
                    <a:p>
                      <a:pPr algn="ctr"/>
                      <a:r>
                        <a:rPr lang="en-GB" sz="1200" b="1" dirty="0"/>
                        <a:t>Term</a:t>
                      </a:r>
                    </a:p>
                  </a:txBody>
                  <a:tcPr anchor="ctr"/>
                </a:tc>
                <a:tc>
                  <a:txBody>
                    <a:bodyPr/>
                    <a:lstStyle/>
                    <a:p>
                      <a:pPr algn="ctr"/>
                      <a:r>
                        <a:rPr lang="en-GB" sz="1200" b="1" dirty="0"/>
                        <a:t>Definition</a:t>
                      </a:r>
                    </a:p>
                  </a:txBody>
                  <a:tcPr anchor="ctr"/>
                </a:tc>
                <a:tc>
                  <a:txBody>
                    <a:bodyPr/>
                    <a:lstStyle/>
                    <a:p>
                      <a:pPr algn="ctr"/>
                      <a:r>
                        <a:rPr lang="en-GB" sz="1200" b="1" dirty="0"/>
                        <a:t>Symbol</a:t>
                      </a:r>
                    </a:p>
                  </a:txBody>
                  <a:tcPr anchor="ctr"/>
                </a:tc>
                <a:extLst>
                  <a:ext uri="{0D108BD9-81ED-4DB2-BD59-A6C34878D82A}">
                    <a16:rowId xmlns:a16="http://schemas.microsoft.com/office/drawing/2014/main" val="2859577045"/>
                  </a:ext>
                </a:extLst>
              </a:tr>
              <a:tr h="834662">
                <a:tc>
                  <a:txBody>
                    <a:bodyPr/>
                    <a:lstStyle/>
                    <a:p>
                      <a:pPr algn="ctr"/>
                      <a:r>
                        <a:rPr lang="en-GB" dirty="0"/>
                        <a:t>Fine Motor Skills</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25487915"/>
                  </a:ext>
                </a:extLst>
              </a:tr>
              <a:tr h="834662">
                <a:tc>
                  <a:txBody>
                    <a:bodyPr/>
                    <a:lstStyle/>
                    <a:p>
                      <a:pPr algn="ctr"/>
                      <a:r>
                        <a:rPr lang="en-GB" dirty="0"/>
                        <a:t>Growth </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4004193445"/>
                  </a:ext>
                </a:extLst>
              </a:tr>
              <a:tr h="834662">
                <a:tc>
                  <a:txBody>
                    <a:bodyPr/>
                    <a:lstStyle/>
                    <a:p>
                      <a:pPr algn="ctr"/>
                      <a:r>
                        <a:rPr lang="en-GB" dirty="0"/>
                        <a:t>Holistic Approach</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1609015055"/>
                  </a:ext>
                </a:extLst>
              </a:tr>
              <a:tr h="834662">
                <a:tc>
                  <a:txBody>
                    <a:bodyPr/>
                    <a:lstStyle/>
                    <a:p>
                      <a:pPr algn="ctr"/>
                      <a:r>
                        <a:rPr lang="en-GB" dirty="0"/>
                        <a:t>Milestone </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2305835539"/>
                  </a:ext>
                </a:extLst>
              </a:tr>
              <a:tr h="834662">
                <a:tc>
                  <a:txBody>
                    <a:bodyPr/>
                    <a:lstStyle/>
                    <a:p>
                      <a:pPr algn="ctr"/>
                      <a:r>
                        <a:rPr lang="en-GB" dirty="0"/>
                        <a:t>Nature</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2360651910"/>
                  </a:ext>
                </a:extLst>
              </a:tr>
              <a:tr h="834662">
                <a:tc>
                  <a:txBody>
                    <a:bodyPr/>
                    <a:lstStyle/>
                    <a:p>
                      <a:pPr algn="ctr"/>
                      <a:r>
                        <a:rPr lang="en-GB" dirty="0"/>
                        <a:t>Nurture</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2471158902"/>
                  </a:ext>
                </a:extLst>
              </a:tr>
              <a:tr h="834662">
                <a:tc>
                  <a:txBody>
                    <a:bodyPr/>
                    <a:lstStyle/>
                    <a:p>
                      <a:pPr algn="ctr"/>
                      <a:r>
                        <a:rPr lang="en-GB" dirty="0"/>
                        <a:t>Risk Assessment </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2499787311"/>
                  </a:ext>
                </a:extLst>
              </a:tr>
              <a:tr h="834662">
                <a:tc>
                  <a:txBody>
                    <a:bodyPr/>
                    <a:lstStyle/>
                    <a:p>
                      <a:pPr algn="ctr"/>
                      <a:r>
                        <a:rPr lang="en-GB" dirty="0"/>
                        <a:t>Safeguarding </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1628823345"/>
                  </a:ext>
                </a:extLst>
              </a:tr>
              <a:tr h="834662">
                <a:tc>
                  <a:txBody>
                    <a:bodyPr/>
                    <a:lstStyle/>
                    <a:p>
                      <a:pPr algn="ctr"/>
                      <a:r>
                        <a:rPr lang="en-GB" dirty="0"/>
                        <a:t>Self-Concept</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1507914247"/>
                  </a:ext>
                </a:extLst>
              </a:tr>
              <a:tr h="834662">
                <a:tc>
                  <a:txBody>
                    <a:bodyPr/>
                    <a:lstStyle/>
                    <a:p>
                      <a:pPr algn="ctr"/>
                      <a:r>
                        <a:rPr lang="en-GB" dirty="0"/>
                        <a:t>Self-Esteem </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3648356941"/>
                  </a:ext>
                </a:extLst>
              </a:tr>
            </a:tbl>
          </a:graphicData>
        </a:graphic>
      </p:graphicFrame>
      <p:sp>
        <p:nvSpPr>
          <p:cNvPr id="2" name="Slide Number Placeholder 1">
            <a:extLst>
              <a:ext uri="{FF2B5EF4-FFF2-40B4-BE49-F238E27FC236}">
                <a16:creationId xmlns:a16="http://schemas.microsoft.com/office/drawing/2014/main" id="{798D3217-0EA7-4DE8-B5F9-3A6D515D2701}"/>
              </a:ext>
            </a:extLst>
          </p:cNvPr>
          <p:cNvSpPr>
            <a:spLocks noGrp="1"/>
          </p:cNvSpPr>
          <p:nvPr>
            <p:ph type="sldNum" sz="quarter" idx="12"/>
          </p:nvPr>
        </p:nvSpPr>
        <p:spPr/>
        <p:txBody>
          <a:bodyPr/>
          <a:lstStyle/>
          <a:p>
            <a:fld id="{42197ACC-EB3C-4466-A41B-F6CC006DF8B4}" type="slidenum">
              <a:rPr lang="en-GB" smtClean="0"/>
              <a:t>10</a:t>
            </a:fld>
            <a:endParaRPr lang="en-GB"/>
          </a:p>
        </p:txBody>
      </p:sp>
    </p:spTree>
    <p:extLst>
      <p:ext uri="{BB962C8B-B14F-4D97-AF65-F5344CB8AC3E}">
        <p14:creationId xmlns:p14="http://schemas.microsoft.com/office/powerpoint/2010/main" val="2071727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3EA4C7-375E-463E-8179-A436DD729646}"/>
              </a:ext>
            </a:extLst>
          </p:cNvPr>
          <p:cNvSpPr/>
          <p:nvPr/>
        </p:nvSpPr>
        <p:spPr>
          <a:xfrm>
            <a:off x="195369" y="407709"/>
            <a:ext cx="6599884" cy="265457"/>
          </a:xfrm>
          <a:prstGeom prst="rect">
            <a:avLst/>
          </a:prstGeom>
        </p:spPr>
        <p:txBody>
          <a:bodyPr wrap="none">
            <a:spAutoFit/>
          </a:bodyPr>
          <a:lstStyle/>
          <a:p>
            <a:r>
              <a:rPr lang="en-GB" sz="1125" dirty="0">
                <a:solidFill>
                  <a:schemeClr val="accent1"/>
                </a:solidFill>
                <a:latin typeface="Century Gothic" panose="020B0502020202020204" pitchFamily="34" charset="0"/>
              </a:rPr>
              <a:t>Research a list of Health and Social Care jobs/ medical terms for each letter of the alphabet</a:t>
            </a:r>
          </a:p>
        </p:txBody>
      </p:sp>
      <p:pic>
        <p:nvPicPr>
          <p:cNvPr id="4" name="Picture 3">
            <a:extLst>
              <a:ext uri="{FF2B5EF4-FFF2-40B4-BE49-F238E27FC236}">
                <a16:creationId xmlns:a16="http://schemas.microsoft.com/office/drawing/2014/main" id="{788E94BD-AE6C-498D-8D68-4E81BD8A5C91}"/>
              </a:ext>
            </a:extLst>
          </p:cNvPr>
          <p:cNvPicPr>
            <a:picLocks noChangeAspect="1"/>
          </p:cNvPicPr>
          <p:nvPr/>
        </p:nvPicPr>
        <p:blipFill rotWithShape="1">
          <a:blip r:embed="rId2"/>
          <a:srcRect b="4216"/>
          <a:stretch/>
        </p:blipFill>
        <p:spPr>
          <a:xfrm>
            <a:off x="1170139" y="783931"/>
            <a:ext cx="4477401" cy="3002059"/>
          </a:xfrm>
          <a:prstGeom prst="rect">
            <a:avLst/>
          </a:prstGeom>
        </p:spPr>
      </p:pic>
      <p:pic>
        <p:nvPicPr>
          <p:cNvPr id="5" name="Picture 4">
            <a:extLst>
              <a:ext uri="{FF2B5EF4-FFF2-40B4-BE49-F238E27FC236}">
                <a16:creationId xmlns:a16="http://schemas.microsoft.com/office/drawing/2014/main" id="{4BE99DC2-FDD2-444A-A39A-14EF01EEC98D}"/>
              </a:ext>
            </a:extLst>
          </p:cNvPr>
          <p:cNvPicPr>
            <a:picLocks noChangeAspect="1"/>
          </p:cNvPicPr>
          <p:nvPr/>
        </p:nvPicPr>
        <p:blipFill>
          <a:blip r:embed="rId3"/>
          <a:stretch>
            <a:fillRect/>
          </a:stretch>
        </p:blipFill>
        <p:spPr>
          <a:xfrm rot="500782">
            <a:off x="5566826" y="871537"/>
            <a:ext cx="1207352" cy="1243013"/>
          </a:xfrm>
          <a:prstGeom prst="rect">
            <a:avLst/>
          </a:prstGeom>
        </p:spPr>
      </p:pic>
      <p:pic>
        <p:nvPicPr>
          <p:cNvPr id="6" name="Picture 5">
            <a:extLst>
              <a:ext uri="{FF2B5EF4-FFF2-40B4-BE49-F238E27FC236}">
                <a16:creationId xmlns:a16="http://schemas.microsoft.com/office/drawing/2014/main" id="{36F84E4D-A090-43AC-81B4-51135C3838B0}"/>
              </a:ext>
            </a:extLst>
          </p:cNvPr>
          <p:cNvPicPr>
            <a:picLocks noChangeAspect="1"/>
          </p:cNvPicPr>
          <p:nvPr/>
        </p:nvPicPr>
        <p:blipFill rotWithShape="1">
          <a:blip r:embed="rId4"/>
          <a:srcRect l="42915"/>
          <a:stretch/>
        </p:blipFill>
        <p:spPr>
          <a:xfrm rot="21286979">
            <a:off x="5483179" y="2072663"/>
            <a:ext cx="1239564" cy="1546777"/>
          </a:xfrm>
          <a:prstGeom prst="rect">
            <a:avLst/>
          </a:prstGeom>
        </p:spPr>
      </p:pic>
      <p:pic>
        <p:nvPicPr>
          <p:cNvPr id="7" name="Picture 6">
            <a:extLst>
              <a:ext uri="{FF2B5EF4-FFF2-40B4-BE49-F238E27FC236}">
                <a16:creationId xmlns:a16="http://schemas.microsoft.com/office/drawing/2014/main" id="{A0DF70E8-66B1-4335-A5D7-4EB22F55EE72}"/>
              </a:ext>
            </a:extLst>
          </p:cNvPr>
          <p:cNvPicPr>
            <a:picLocks noChangeAspect="1"/>
          </p:cNvPicPr>
          <p:nvPr/>
        </p:nvPicPr>
        <p:blipFill rotWithShape="1">
          <a:blip r:embed="rId5"/>
          <a:srcRect t="6357" r="2741" b="6522"/>
          <a:stretch/>
        </p:blipFill>
        <p:spPr>
          <a:xfrm rot="21196387">
            <a:off x="116294" y="772110"/>
            <a:ext cx="1202014" cy="1441868"/>
          </a:xfrm>
          <a:prstGeom prst="rect">
            <a:avLst/>
          </a:prstGeom>
        </p:spPr>
      </p:pic>
      <p:pic>
        <p:nvPicPr>
          <p:cNvPr id="8" name="Picture 7">
            <a:extLst>
              <a:ext uri="{FF2B5EF4-FFF2-40B4-BE49-F238E27FC236}">
                <a16:creationId xmlns:a16="http://schemas.microsoft.com/office/drawing/2014/main" id="{572621B6-1399-4032-96E1-792C2E1E8F93}"/>
              </a:ext>
            </a:extLst>
          </p:cNvPr>
          <p:cNvPicPr>
            <a:picLocks noChangeAspect="1"/>
          </p:cNvPicPr>
          <p:nvPr/>
        </p:nvPicPr>
        <p:blipFill rotWithShape="1">
          <a:blip r:embed="rId6"/>
          <a:srcRect l="26768" r="25976"/>
          <a:stretch/>
        </p:blipFill>
        <p:spPr>
          <a:xfrm rot="21055313">
            <a:off x="194686" y="2275512"/>
            <a:ext cx="1094088" cy="1433140"/>
          </a:xfrm>
          <a:prstGeom prst="rect">
            <a:avLst/>
          </a:prstGeom>
        </p:spPr>
      </p:pic>
      <p:pic>
        <p:nvPicPr>
          <p:cNvPr id="9" name="Picture 8">
            <a:extLst>
              <a:ext uri="{FF2B5EF4-FFF2-40B4-BE49-F238E27FC236}">
                <a16:creationId xmlns:a16="http://schemas.microsoft.com/office/drawing/2014/main" id="{635B4501-FC0F-49CB-A1B6-FD5FF2F089E2}"/>
              </a:ext>
            </a:extLst>
          </p:cNvPr>
          <p:cNvPicPr>
            <a:picLocks noChangeAspect="1"/>
          </p:cNvPicPr>
          <p:nvPr/>
        </p:nvPicPr>
        <p:blipFill>
          <a:blip r:embed="rId7"/>
          <a:stretch>
            <a:fillRect/>
          </a:stretch>
        </p:blipFill>
        <p:spPr>
          <a:xfrm>
            <a:off x="80100" y="245583"/>
            <a:ext cx="6721423" cy="3737934"/>
          </a:xfrm>
          <a:prstGeom prst="rect">
            <a:avLst/>
          </a:prstGeom>
        </p:spPr>
      </p:pic>
      <p:sp>
        <p:nvSpPr>
          <p:cNvPr id="2" name="TextBox 1">
            <a:extLst>
              <a:ext uri="{FF2B5EF4-FFF2-40B4-BE49-F238E27FC236}">
                <a16:creationId xmlns:a16="http://schemas.microsoft.com/office/drawing/2014/main" id="{E5BCED7E-6F4A-4A80-84FD-60129E5CA76C}"/>
              </a:ext>
            </a:extLst>
          </p:cNvPr>
          <p:cNvSpPr txBox="1"/>
          <p:nvPr/>
        </p:nvSpPr>
        <p:spPr>
          <a:xfrm>
            <a:off x="195369" y="4145643"/>
            <a:ext cx="6376881" cy="5693866"/>
          </a:xfrm>
          <a:prstGeom prst="rect">
            <a:avLst/>
          </a:prstGeom>
          <a:noFill/>
        </p:spPr>
        <p:txBody>
          <a:bodyPr wrap="square" numCol="2" rtlCol="0">
            <a:spAutoFit/>
          </a:bodyPr>
          <a:lstStyle/>
          <a:p>
            <a:r>
              <a:rPr lang="en-GB" sz="2800" b="1" dirty="0"/>
              <a:t>A</a:t>
            </a:r>
          </a:p>
          <a:p>
            <a:r>
              <a:rPr lang="en-GB" sz="2800" b="1" dirty="0"/>
              <a:t>B</a:t>
            </a:r>
          </a:p>
          <a:p>
            <a:r>
              <a:rPr lang="en-GB" sz="2800" b="1" dirty="0"/>
              <a:t>C</a:t>
            </a:r>
          </a:p>
          <a:p>
            <a:r>
              <a:rPr lang="en-GB" sz="2800" b="1" dirty="0"/>
              <a:t>D</a:t>
            </a:r>
          </a:p>
          <a:p>
            <a:r>
              <a:rPr lang="en-GB" sz="2800" b="1" dirty="0"/>
              <a:t>E</a:t>
            </a:r>
          </a:p>
          <a:p>
            <a:r>
              <a:rPr lang="en-GB" sz="2800" b="1" dirty="0"/>
              <a:t>F</a:t>
            </a:r>
          </a:p>
          <a:p>
            <a:r>
              <a:rPr lang="en-GB" sz="2800" b="1" dirty="0"/>
              <a:t>G</a:t>
            </a:r>
          </a:p>
          <a:p>
            <a:r>
              <a:rPr lang="en-GB" sz="2800" b="1" dirty="0"/>
              <a:t>H</a:t>
            </a:r>
          </a:p>
          <a:p>
            <a:r>
              <a:rPr lang="en-GB" sz="2800" b="1" dirty="0"/>
              <a:t>I</a:t>
            </a:r>
          </a:p>
          <a:p>
            <a:r>
              <a:rPr lang="en-GB" sz="2800" b="1" dirty="0"/>
              <a:t>J</a:t>
            </a:r>
          </a:p>
          <a:p>
            <a:r>
              <a:rPr lang="en-GB" sz="2800" b="1" dirty="0"/>
              <a:t>K</a:t>
            </a:r>
          </a:p>
          <a:p>
            <a:r>
              <a:rPr lang="en-GB" sz="2800" b="1" dirty="0"/>
              <a:t>L</a:t>
            </a:r>
          </a:p>
          <a:p>
            <a:r>
              <a:rPr lang="en-GB" sz="2800" b="1" dirty="0"/>
              <a:t>M</a:t>
            </a:r>
          </a:p>
          <a:p>
            <a:r>
              <a:rPr lang="en-GB" sz="2800" b="1" dirty="0"/>
              <a:t>N</a:t>
            </a:r>
          </a:p>
          <a:p>
            <a:r>
              <a:rPr lang="en-GB" sz="2800" b="1" dirty="0"/>
              <a:t>O</a:t>
            </a:r>
          </a:p>
          <a:p>
            <a:r>
              <a:rPr lang="en-GB" sz="2800" b="1" dirty="0"/>
              <a:t>P</a:t>
            </a:r>
          </a:p>
          <a:p>
            <a:r>
              <a:rPr lang="en-GB" sz="2800" b="1" dirty="0"/>
              <a:t>Q</a:t>
            </a:r>
          </a:p>
          <a:p>
            <a:r>
              <a:rPr lang="en-GB" sz="2800" b="1" dirty="0"/>
              <a:t>R</a:t>
            </a:r>
          </a:p>
          <a:p>
            <a:r>
              <a:rPr lang="en-GB" sz="2800" b="1" dirty="0"/>
              <a:t>S</a:t>
            </a:r>
          </a:p>
          <a:p>
            <a:r>
              <a:rPr lang="en-GB" sz="2800" b="1" dirty="0"/>
              <a:t>T</a:t>
            </a:r>
          </a:p>
          <a:p>
            <a:r>
              <a:rPr lang="en-GB" sz="2800" b="1" dirty="0"/>
              <a:t>U</a:t>
            </a:r>
          </a:p>
          <a:p>
            <a:r>
              <a:rPr lang="en-GB" sz="2800" b="1" dirty="0"/>
              <a:t>V</a:t>
            </a:r>
          </a:p>
          <a:p>
            <a:r>
              <a:rPr lang="en-GB" sz="2800" b="1" dirty="0"/>
              <a:t>W</a:t>
            </a:r>
          </a:p>
          <a:p>
            <a:r>
              <a:rPr lang="en-GB" sz="2800" b="1" dirty="0"/>
              <a:t>X</a:t>
            </a:r>
          </a:p>
          <a:p>
            <a:r>
              <a:rPr lang="en-GB" sz="2800" b="1" dirty="0"/>
              <a:t>Y</a:t>
            </a:r>
          </a:p>
          <a:p>
            <a:r>
              <a:rPr lang="en-GB" sz="2800" b="1" dirty="0"/>
              <a:t>Z</a:t>
            </a:r>
          </a:p>
        </p:txBody>
      </p:sp>
      <p:sp>
        <p:nvSpPr>
          <p:cNvPr id="10" name="Slide Number Placeholder 9">
            <a:extLst>
              <a:ext uri="{FF2B5EF4-FFF2-40B4-BE49-F238E27FC236}">
                <a16:creationId xmlns:a16="http://schemas.microsoft.com/office/drawing/2014/main" id="{72D47329-51B3-4F4B-A868-7F2CC0B8AADD}"/>
              </a:ext>
            </a:extLst>
          </p:cNvPr>
          <p:cNvSpPr>
            <a:spLocks noGrp="1"/>
          </p:cNvSpPr>
          <p:nvPr>
            <p:ph type="sldNum" sz="quarter" idx="12"/>
          </p:nvPr>
        </p:nvSpPr>
        <p:spPr/>
        <p:txBody>
          <a:bodyPr/>
          <a:lstStyle/>
          <a:p>
            <a:fld id="{42197ACC-EB3C-4466-A41B-F6CC006DF8B4}" type="slidenum">
              <a:rPr lang="en-GB" smtClean="0"/>
              <a:t>11</a:t>
            </a:fld>
            <a:endParaRPr lang="en-GB"/>
          </a:p>
        </p:txBody>
      </p:sp>
    </p:spTree>
    <p:extLst>
      <p:ext uri="{BB962C8B-B14F-4D97-AF65-F5344CB8AC3E}">
        <p14:creationId xmlns:p14="http://schemas.microsoft.com/office/powerpoint/2010/main" val="2431077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1EE3C8-8375-4006-8392-7A81B6997ACF}"/>
              </a:ext>
            </a:extLst>
          </p:cNvPr>
          <p:cNvPicPr>
            <a:picLocks noChangeAspect="1"/>
          </p:cNvPicPr>
          <p:nvPr/>
        </p:nvPicPr>
        <p:blipFill>
          <a:blip r:embed="rId2"/>
          <a:stretch>
            <a:fillRect/>
          </a:stretch>
        </p:blipFill>
        <p:spPr>
          <a:xfrm>
            <a:off x="262718" y="237315"/>
            <a:ext cx="1768503" cy="3040064"/>
          </a:xfrm>
          <a:prstGeom prst="rect">
            <a:avLst/>
          </a:prstGeom>
        </p:spPr>
      </p:pic>
      <p:pic>
        <p:nvPicPr>
          <p:cNvPr id="4" name="Picture 3">
            <a:extLst>
              <a:ext uri="{FF2B5EF4-FFF2-40B4-BE49-F238E27FC236}">
                <a16:creationId xmlns:a16="http://schemas.microsoft.com/office/drawing/2014/main" id="{7CC824ED-CDF8-4014-9B72-0763B07F14B9}"/>
              </a:ext>
            </a:extLst>
          </p:cNvPr>
          <p:cNvPicPr>
            <a:picLocks noChangeAspect="1"/>
          </p:cNvPicPr>
          <p:nvPr/>
        </p:nvPicPr>
        <p:blipFill rotWithShape="1">
          <a:blip r:embed="rId3"/>
          <a:srcRect b="6269"/>
          <a:stretch/>
        </p:blipFill>
        <p:spPr>
          <a:xfrm>
            <a:off x="4515320" y="256365"/>
            <a:ext cx="2133065" cy="2924985"/>
          </a:xfrm>
          <a:prstGeom prst="rect">
            <a:avLst/>
          </a:prstGeom>
          <a:ln>
            <a:noFill/>
          </a:ln>
          <a:effectLst>
            <a:softEdge rad="112500"/>
          </a:effectLst>
        </p:spPr>
      </p:pic>
      <p:sp>
        <p:nvSpPr>
          <p:cNvPr id="5" name="TextBox 4">
            <a:extLst>
              <a:ext uri="{FF2B5EF4-FFF2-40B4-BE49-F238E27FC236}">
                <a16:creationId xmlns:a16="http://schemas.microsoft.com/office/drawing/2014/main" id="{FC09A285-A7CF-4141-993F-166C099095A8}"/>
              </a:ext>
            </a:extLst>
          </p:cNvPr>
          <p:cNvSpPr txBox="1"/>
          <p:nvPr/>
        </p:nvSpPr>
        <p:spPr>
          <a:xfrm>
            <a:off x="2306446" y="401857"/>
            <a:ext cx="2130711" cy="369332"/>
          </a:xfrm>
          <a:prstGeom prst="rect">
            <a:avLst/>
          </a:prstGeom>
          <a:noFill/>
        </p:spPr>
        <p:txBody>
          <a:bodyPr wrap="none" rtlCol="0">
            <a:spAutoFit/>
          </a:bodyPr>
          <a:lstStyle/>
          <a:p>
            <a:r>
              <a:rPr lang="en-GB" b="1" dirty="0">
                <a:solidFill>
                  <a:schemeClr val="accent1"/>
                </a:solidFill>
                <a:latin typeface="Century Gothic" panose="020B0502020202020204" pitchFamily="34" charset="0"/>
              </a:rPr>
              <a:t>History of the NHS</a:t>
            </a:r>
          </a:p>
        </p:txBody>
      </p:sp>
      <p:sp>
        <p:nvSpPr>
          <p:cNvPr id="6" name="TextBox 5">
            <a:extLst>
              <a:ext uri="{FF2B5EF4-FFF2-40B4-BE49-F238E27FC236}">
                <a16:creationId xmlns:a16="http://schemas.microsoft.com/office/drawing/2014/main" id="{A4444A8B-59FB-4C84-8DEA-52197B0A11E5}"/>
              </a:ext>
            </a:extLst>
          </p:cNvPr>
          <p:cNvSpPr txBox="1"/>
          <p:nvPr/>
        </p:nvSpPr>
        <p:spPr>
          <a:xfrm>
            <a:off x="2109384" y="1320019"/>
            <a:ext cx="2455266" cy="1996700"/>
          </a:xfrm>
          <a:prstGeom prst="rect">
            <a:avLst/>
          </a:prstGeom>
          <a:noFill/>
        </p:spPr>
        <p:txBody>
          <a:bodyPr wrap="square" rtlCol="0">
            <a:spAutoFit/>
          </a:bodyPr>
          <a:lstStyle/>
          <a:p>
            <a:pPr algn="ctr"/>
            <a:r>
              <a:rPr lang="en-GB" sz="1125" dirty="0">
                <a:solidFill>
                  <a:schemeClr val="accent1"/>
                </a:solidFill>
                <a:latin typeface="Century Gothic" panose="020B0502020202020204" pitchFamily="34" charset="0"/>
              </a:rPr>
              <a:t>Make a leaflet outlining the history of the NHS</a:t>
            </a:r>
          </a:p>
          <a:p>
            <a:pPr algn="ctr"/>
            <a:endParaRPr lang="en-GB" sz="1125" dirty="0">
              <a:solidFill>
                <a:schemeClr val="accent1"/>
              </a:solidFill>
              <a:latin typeface="Century Gothic" panose="020B0502020202020204" pitchFamily="34" charset="0"/>
            </a:endParaRPr>
          </a:p>
          <a:p>
            <a:pPr algn="ctr"/>
            <a:r>
              <a:rPr lang="en-GB" sz="1125" dirty="0">
                <a:solidFill>
                  <a:schemeClr val="accent1"/>
                </a:solidFill>
                <a:latin typeface="Century Gothic" panose="020B0502020202020204" pitchFamily="34" charset="0"/>
              </a:rPr>
              <a:t>Include sections on:</a:t>
            </a:r>
          </a:p>
          <a:p>
            <a:pPr marL="192867" indent="-192867" algn="ctr">
              <a:buFont typeface="Arial" panose="020B0604020202020204" pitchFamily="34" charset="0"/>
              <a:buChar char="•"/>
            </a:pPr>
            <a:r>
              <a:rPr lang="en-GB" sz="1125" dirty="0">
                <a:solidFill>
                  <a:schemeClr val="accent1"/>
                </a:solidFill>
                <a:latin typeface="Century Gothic" panose="020B0502020202020204" pitchFamily="34" charset="0"/>
              </a:rPr>
              <a:t>Healthcare before the NHS</a:t>
            </a:r>
          </a:p>
          <a:p>
            <a:pPr marL="192867" indent="-192867" algn="ctr">
              <a:buFont typeface="Arial" panose="020B0604020202020204" pitchFamily="34" charset="0"/>
              <a:buChar char="•"/>
            </a:pPr>
            <a:r>
              <a:rPr lang="en-GB" sz="1125" dirty="0">
                <a:solidFill>
                  <a:schemeClr val="accent1"/>
                </a:solidFill>
                <a:latin typeface="Century Gothic" panose="020B0502020202020204" pitchFamily="34" charset="0"/>
              </a:rPr>
              <a:t>When/ why the NHS was produced</a:t>
            </a:r>
          </a:p>
          <a:p>
            <a:pPr marL="192867" indent="-192867" algn="ctr">
              <a:buFont typeface="Arial" panose="020B0604020202020204" pitchFamily="34" charset="0"/>
              <a:buChar char="•"/>
            </a:pPr>
            <a:r>
              <a:rPr lang="en-GB" sz="1125" dirty="0">
                <a:solidFill>
                  <a:schemeClr val="accent1"/>
                </a:solidFill>
                <a:latin typeface="Century Gothic" panose="020B0502020202020204" pitchFamily="34" charset="0"/>
              </a:rPr>
              <a:t>What the NHS does</a:t>
            </a:r>
          </a:p>
          <a:p>
            <a:pPr marL="192867" indent="-192867" algn="ctr">
              <a:buFont typeface="Arial" panose="020B0604020202020204" pitchFamily="34" charset="0"/>
              <a:buChar char="•"/>
            </a:pPr>
            <a:r>
              <a:rPr lang="en-GB" sz="1125" dirty="0">
                <a:solidFill>
                  <a:schemeClr val="accent1"/>
                </a:solidFill>
                <a:latin typeface="Century Gothic" panose="020B0502020202020204" pitchFamily="34" charset="0"/>
              </a:rPr>
              <a:t>Significance of the NHS</a:t>
            </a:r>
          </a:p>
          <a:p>
            <a:pPr marL="192867" indent="-192867" algn="ctr">
              <a:buFont typeface="Arial" panose="020B0604020202020204" pitchFamily="34" charset="0"/>
              <a:buChar char="•"/>
            </a:pPr>
            <a:r>
              <a:rPr lang="en-GB" sz="1125" dirty="0">
                <a:solidFill>
                  <a:schemeClr val="accent1"/>
                </a:solidFill>
                <a:latin typeface="Century Gothic" panose="020B0502020202020204" pitchFamily="34" charset="0"/>
              </a:rPr>
              <a:t>How is the NHS different in other countries</a:t>
            </a:r>
          </a:p>
        </p:txBody>
      </p:sp>
      <p:pic>
        <p:nvPicPr>
          <p:cNvPr id="7" name="Picture 6">
            <a:extLst>
              <a:ext uri="{FF2B5EF4-FFF2-40B4-BE49-F238E27FC236}">
                <a16:creationId xmlns:a16="http://schemas.microsoft.com/office/drawing/2014/main" id="{84138301-EAB0-4B64-958A-CEF04D14981E}"/>
              </a:ext>
            </a:extLst>
          </p:cNvPr>
          <p:cNvPicPr>
            <a:picLocks noChangeAspect="1"/>
          </p:cNvPicPr>
          <p:nvPr/>
        </p:nvPicPr>
        <p:blipFill>
          <a:blip r:embed="rId4"/>
          <a:stretch>
            <a:fillRect/>
          </a:stretch>
        </p:blipFill>
        <p:spPr>
          <a:xfrm>
            <a:off x="62164" y="129166"/>
            <a:ext cx="6721423" cy="3280689"/>
          </a:xfrm>
          <a:prstGeom prst="rect">
            <a:avLst/>
          </a:prstGeom>
        </p:spPr>
      </p:pic>
      <p:pic>
        <p:nvPicPr>
          <p:cNvPr id="8" name="Picture 7">
            <a:extLst>
              <a:ext uri="{FF2B5EF4-FFF2-40B4-BE49-F238E27FC236}">
                <a16:creationId xmlns:a16="http://schemas.microsoft.com/office/drawing/2014/main" id="{25B3623B-5F2C-4818-A560-2BC9DB9F79E5}"/>
              </a:ext>
            </a:extLst>
          </p:cNvPr>
          <p:cNvPicPr>
            <a:picLocks noChangeAspect="1"/>
          </p:cNvPicPr>
          <p:nvPr/>
        </p:nvPicPr>
        <p:blipFill>
          <a:blip r:embed="rId5"/>
          <a:stretch>
            <a:fillRect/>
          </a:stretch>
        </p:blipFill>
        <p:spPr>
          <a:xfrm>
            <a:off x="1113993" y="7677150"/>
            <a:ext cx="4299977" cy="2252913"/>
          </a:xfrm>
          <a:prstGeom prst="rect">
            <a:avLst/>
          </a:prstGeom>
        </p:spPr>
      </p:pic>
      <p:sp>
        <p:nvSpPr>
          <p:cNvPr id="10" name="TextBox 9">
            <a:extLst>
              <a:ext uri="{FF2B5EF4-FFF2-40B4-BE49-F238E27FC236}">
                <a16:creationId xmlns:a16="http://schemas.microsoft.com/office/drawing/2014/main" id="{9BE52F3E-1F19-49E3-A864-1607C4ADC1DB}"/>
              </a:ext>
            </a:extLst>
          </p:cNvPr>
          <p:cNvSpPr txBox="1"/>
          <p:nvPr/>
        </p:nvSpPr>
        <p:spPr>
          <a:xfrm>
            <a:off x="0" y="3277379"/>
            <a:ext cx="6795835" cy="1631216"/>
          </a:xfrm>
          <a:prstGeom prst="rect">
            <a:avLst/>
          </a:prstGeom>
          <a:noFill/>
        </p:spPr>
        <p:txBody>
          <a:bodyPr wrap="square" rtlCol="0">
            <a:spAutoFit/>
          </a:bodyPr>
          <a:lstStyle/>
          <a:p>
            <a:endParaRPr lang="en-GB" sz="1000" dirty="0"/>
          </a:p>
          <a:p>
            <a:r>
              <a:rPr lang="en-GB" sz="1000" b="1" dirty="0"/>
              <a:t>The Beveridge Report, 1942</a:t>
            </a:r>
          </a:p>
          <a:p>
            <a:r>
              <a:rPr lang="en-GB" sz="1000" dirty="0"/>
              <a:t>In 1942, a plan had been presented by William Beveridge, a senior civil servant, detailing key areas for post-war reconstruction, aimed at establishing a national system of welfare for the people. It identified ‘five giants’ that were to be overcome: want, disease, ignorance, squalor and idleness.</a:t>
            </a:r>
          </a:p>
          <a:p>
            <a:endParaRPr lang="en-GB" sz="1000" dirty="0"/>
          </a:p>
          <a:p>
            <a:r>
              <a:rPr lang="en-GB" sz="1000" dirty="0"/>
              <a:t>When the Beveridge Report first appeared, it was welcomed by all the parties. There was broad agreement that protection needed to be provided for all members of society, and so when Labour came to power in 1945, they implemented the proposals in this report, thereby establishing the welfare state, a system which all governments after 1951 accepted in its essentials. This common acceptance became known as </a:t>
            </a:r>
            <a:r>
              <a:rPr lang="en-GB" sz="1000" b="1" dirty="0"/>
              <a:t>consensus.</a:t>
            </a:r>
            <a:endParaRPr lang="en-GB" sz="1000" dirty="0"/>
          </a:p>
        </p:txBody>
      </p:sp>
      <p:graphicFrame>
        <p:nvGraphicFramePr>
          <p:cNvPr id="11" name="Table 10">
            <a:extLst>
              <a:ext uri="{FF2B5EF4-FFF2-40B4-BE49-F238E27FC236}">
                <a16:creationId xmlns:a16="http://schemas.microsoft.com/office/drawing/2014/main" id="{4353C3DE-39F8-42C5-9905-FE5CA53D10B8}"/>
              </a:ext>
            </a:extLst>
          </p:cNvPr>
          <p:cNvGraphicFramePr>
            <a:graphicFrameLocks noGrp="1"/>
          </p:cNvGraphicFramePr>
          <p:nvPr>
            <p:extLst>
              <p:ext uri="{D42A27DB-BD31-4B8C-83A1-F6EECF244321}">
                <p14:modId xmlns:p14="http://schemas.microsoft.com/office/powerpoint/2010/main" val="695886101"/>
              </p:ext>
            </p:extLst>
          </p:nvPr>
        </p:nvGraphicFramePr>
        <p:xfrm>
          <a:off x="177864" y="4851210"/>
          <a:ext cx="6387874" cy="2425830"/>
        </p:xfrm>
        <a:graphic>
          <a:graphicData uri="http://schemas.openxmlformats.org/drawingml/2006/table">
            <a:tbl>
              <a:tblPr firstRow="1" bandRow="1">
                <a:tableStyleId>{5940675A-B579-460E-94D1-54222C63F5DA}</a:tableStyleId>
              </a:tblPr>
              <a:tblGrid>
                <a:gridCol w="790712">
                  <a:extLst>
                    <a:ext uri="{9D8B030D-6E8A-4147-A177-3AD203B41FA5}">
                      <a16:colId xmlns:a16="http://schemas.microsoft.com/office/drawing/2014/main" val="4238862582"/>
                    </a:ext>
                  </a:extLst>
                </a:gridCol>
                <a:gridCol w="5597162">
                  <a:extLst>
                    <a:ext uri="{9D8B030D-6E8A-4147-A177-3AD203B41FA5}">
                      <a16:colId xmlns:a16="http://schemas.microsoft.com/office/drawing/2014/main" val="446367208"/>
                    </a:ext>
                  </a:extLst>
                </a:gridCol>
              </a:tblGrid>
              <a:tr h="310770">
                <a:tc>
                  <a:txBody>
                    <a:bodyPr/>
                    <a:lstStyle/>
                    <a:p>
                      <a:pPr algn="ctr"/>
                      <a:r>
                        <a:rPr lang="en-GB" sz="1000" b="1" dirty="0"/>
                        <a:t>Giant</a:t>
                      </a:r>
                    </a:p>
                  </a:txBody>
                  <a:tcPr/>
                </a:tc>
                <a:tc>
                  <a:txBody>
                    <a:bodyPr/>
                    <a:lstStyle/>
                    <a:p>
                      <a:pPr algn="ctr"/>
                      <a:r>
                        <a:rPr lang="en-GB" sz="1000" b="1" dirty="0"/>
                        <a:t>The 1945 Labour Government’s Solution</a:t>
                      </a:r>
                    </a:p>
                  </a:txBody>
                  <a:tcPr/>
                </a:tc>
                <a:extLst>
                  <a:ext uri="{0D108BD9-81ED-4DB2-BD59-A6C34878D82A}">
                    <a16:rowId xmlns:a16="http://schemas.microsoft.com/office/drawing/2014/main" val="3580364105"/>
                  </a:ext>
                </a:extLst>
              </a:tr>
              <a:tr h="498084">
                <a:tc>
                  <a:txBody>
                    <a:bodyPr/>
                    <a:lstStyle/>
                    <a:p>
                      <a:pPr algn="l"/>
                      <a:r>
                        <a:rPr lang="en-GB" sz="1000" b="0" dirty="0"/>
                        <a:t>Want</a:t>
                      </a:r>
                    </a:p>
                  </a:txBody>
                  <a:tcPr/>
                </a:tc>
                <a:tc>
                  <a:txBody>
                    <a:bodyPr/>
                    <a:lstStyle/>
                    <a:p>
                      <a:pPr algn="l"/>
                      <a:r>
                        <a:rPr lang="en-GB" sz="1000" b="0" dirty="0"/>
                        <a:t>To be ended by National Insurance. The National Insurance Act created a system whereby the government, employers</a:t>
                      </a:r>
                      <a:r>
                        <a:rPr lang="en-GB" sz="1000" b="0" baseline="0" dirty="0"/>
                        <a:t> and employees all paid for insurance which would pay out in the event of unemployment, sickness, maternity and retirement.</a:t>
                      </a:r>
                      <a:endParaRPr lang="en-GB" sz="1000" b="0" dirty="0"/>
                    </a:p>
                  </a:txBody>
                  <a:tcPr/>
                </a:tc>
                <a:extLst>
                  <a:ext uri="{0D108BD9-81ED-4DB2-BD59-A6C34878D82A}">
                    <a16:rowId xmlns:a16="http://schemas.microsoft.com/office/drawing/2014/main" val="1787527507"/>
                  </a:ext>
                </a:extLst>
              </a:tr>
              <a:tr h="357599">
                <a:tc>
                  <a:txBody>
                    <a:bodyPr/>
                    <a:lstStyle/>
                    <a:p>
                      <a:pPr algn="l"/>
                      <a:r>
                        <a:rPr lang="en-GB" sz="1000" b="0" dirty="0"/>
                        <a:t>Disease</a:t>
                      </a:r>
                    </a:p>
                  </a:txBody>
                  <a:tcPr/>
                </a:tc>
                <a:tc>
                  <a:txBody>
                    <a:bodyPr/>
                    <a:lstStyle/>
                    <a:p>
                      <a:pPr algn="l"/>
                      <a:r>
                        <a:rPr lang="en-GB" sz="1000" b="0" dirty="0"/>
                        <a:t>To be ended by a comprehensive health service. The National Heath Service Act</a:t>
                      </a:r>
                      <a:r>
                        <a:rPr lang="en-GB" sz="1000" b="0" baseline="0" dirty="0"/>
                        <a:t> provided free medical and hospital treatment for all (the NHS).</a:t>
                      </a:r>
                      <a:endParaRPr lang="en-GB" sz="1000" b="0" dirty="0"/>
                    </a:p>
                  </a:txBody>
                  <a:tcPr/>
                </a:tc>
                <a:extLst>
                  <a:ext uri="{0D108BD9-81ED-4DB2-BD59-A6C34878D82A}">
                    <a16:rowId xmlns:a16="http://schemas.microsoft.com/office/drawing/2014/main" val="3817417584"/>
                  </a:ext>
                </a:extLst>
              </a:tr>
              <a:tr h="310770">
                <a:tc>
                  <a:txBody>
                    <a:bodyPr/>
                    <a:lstStyle/>
                    <a:p>
                      <a:pPr algn="l"/>
                      <a:r>
                        <a:rPr lang="en-GB" sz="1000" b="0" dirty="0"/>
                        <a:t>Ignorance</a:t>
                      </a:r>
                    </a:p>
                  </a:txBody>
                  <a:tcPr/>
                </a:tc>
                <a:tc>
                  <a:txBody>
                    <a:bodyPr/>
                    <a:lstStyle/>
                    <a:p>
                      <a:pPr algn="l"/>
                      <a:r>
                        <a:rPr lang="en-GB" sz="1000" b="0" dirty="0"/>
                        <a:t>To be ended by an effective education system. The Labour</a:t>
                      </a:r>
                      <a:r>
                        <a:rPr lang="en-GB" sz="1000" b="0" baseline="0" dirty="0"/>
                        <a:t> Party continued to support the Conservative’s 1944 Butler Education Act which provided free education within grammar schools, technical schools or secondary schools.</a:t>
                      </a:r>
                      <a:endParaRPr lang="en-GB" sz="1000" b="0" dirty="0"/>
                    </a:p>
                  </a:txBody>
                  <a:tcPr/>
                </a:tc>
                <a:extLst>
                  <a:ext uri="{0D108BD9-81ED-4DB2-BD59-A6C34878D82A}">
                    <a16:rowId xmlns:a16="http://schemas.microsoft.com/office/drawing/2014/main" val="2026070717"/>
                  </a:ext>
                </a:extLst>
              </a:tr>
              <a:tr h="310770">
                <a:tc>
                  <a:txBody>
                    <a:bodyPr/>
                    <a:lstStyle/>
                    <a:p>
                      <a:pPr algn="l"/>
                      <a:r>
                        <a:rPr lang="en-GB" sz="1000" b="0" dirty="0"/>
                        <a:t>Squalor</a:t>
                      </a:r>
                    </a:p>
                  </a:txBody>
                  <a:tcPr/>
                </a:tc>
                <a:tc>
                  <a:txBody>
                    <a:bodyPr/>
                    <a:lstStyle/>
                    <a:p>
                      <a:pPr algn="l"/>
                      <a:r>
                        <a:rPr lang="en-GB" sz="1000" b="0" dirty="0"/>
                        <a:t>To</a:t>
                      </a:r>
                      <a:r>
                        <a:rPr lang="en-GB" sz="1000" b="0" baseline="0" dirty="0"/>
                        <a:t> be ended by slum clearance and rehousing</a:t>
                      </a:r>
                      <a:endParaRPr lang="en-GB" sz="1000" b="0" dirty="0"/>
                    </a:p>
                  </a:txBody>
                  <a:tcPr/>
                </a:tc>
                <a:extLst>
                  <a:ext uri="{0D108BD9-81ED-4DB2-BD59-A6C34878D82A}">
                    <a16:rowId xmlns:a16="http://schemas.microsoft.com/office/drawing/2014/main" val="2191799118"/>
                  </a:ext>
                </a:extLst>
              </a:tr>
              <a:tr h="310770">
                <a:tc>
                  <a:txBody>
                    <a:bodyPr/>
                    <a:lstStyle/>
                    <a:p>
                      <a:pPr algn="l"/>
                      <a:r>
                        <a:rPr lang="en-GB" sz="1000" b="0" dirty="0"/>
                        <a:t>Idleness</a:t>
                      </a:r>
                    </a:p>
                  </a:txBody>
                  <a:tcPr/>
                </a:tc>
                <a:tc>
                  <a:txBody>
                    <a:bodyPr/>
                    <a:lstStyle/>
                    <a:p>
                      <a:pPr algn="l"/>
                      <a:r>
                        <a:rPr lang="en-GB" sz="1000" b="0" dirty="0"/>
                        <a:t>To be ended by full employment</a:t>
                      </a:r>
                    </a:p>
                  </a:txBody>
                  <a:tcPr/>
                </a:tc>
                <a:extLst>
                  <a:ext uri="{0D108BD9-81ED-4DB2-BD59-A6C34878D82A}">
                    <a16:rowId xmlns:a16="http://schemas.microsoft.com/office/drawing/2014/main" val="1203885109"/>
                  </a:ext>
                </a:extLst>
              </a:tr>
            </a:tbl>
          </a:graphicData>
        </a:graphic>
      </p:graphicFrame>
      <p:sp>
        <p:nvSpPr>
          <p:cNvPr id="13" name="Rectangle 12">
            <a:extLst>
              <a:ext uri="{FF2B5EF4-FFF2-40B4-BE49-F238E27FC236}">
                <a16:creationId xmlns:a16="http://schemas.microsoft.com/office/drawing/2014/main" id="{F60DCDB3-9BE9-4A7C-A77F-A7CD1C16D0A6}"/>
              </a:ext>
            </a:extLst>
          </p:cNvPr>
          <p:cNvSpPr/>
          <p:nvPr/>
        </p:nvSpPr>
        <p:spPr>
          <a:xfrm>
            <a:off x="62163" y="7277040"/>
            <a:ext cx="6721423" cy="400110"/>
          </a:xfrm>
          <a:prstGeom prst="rect">
            <a:avLst/>
          </a:prstGeom>
        </p:spPr>
        <p:txBody>
          <a:bodyPr wrap="square">
            <a:spAutoFit/>
          </a:bodyPr>
          <a:lstStyle/>
          <a:p>
            <a:r>
              <a:rPr lang="en-GB" sz="1000" dirty="0"/>
              <a:t>The idealism that inspired the government’s welfare programme came at a heavy financial cost, which added to the financial burdens it inherited in 1945. </a:t>
            </a:r>
          </a:p>
        </p:txBody>
      </p:sp>
      <p:sp>
        <p:nvSpPr>
          <p:cNvPr id="2" name="Slide Number Placeholder 1">
            <a:extLst>
              <a:ext uri="{FF2B5EF4-FFF2-40B4-BE49-F238E27FC236}">
                <a16:creationId xmlns:a16="http://schemas.microsoft.com/office/drawing/2014/main" id="{A6B79E71-E4A6-4C20-A76F-D79C67E5A4C5}"/>
              </a:ext>
            </a:extLst>
          </p:cNvPr>
          <p:cNvSpPr>
            <a:spLocks noGrp="1"/>
          </p:cNvSpPr>
          <p:nvPr>
            <p:ph type="sldNum" sz="quarter" idx="12"/>
          </p:nvPr>
        </p:nvSpPr>
        <p:spPr/>
        <p:txBody>
          <a:bodyPr/>
          <a:lstStyle/>
          <a:p>
            <a:fld id="{42197ACC-EB3C-4466-A41B-F6CC006DF8B4}" type="slidenum">
              <a:rPr lang="en-GB" smtClean="0"/>
              <a:t>12</a:t>
            </a:fld>
            <a:endParaRPr lang="en-GB"/>
          </a:p>
        </p:txBody>
      </p:sp>
    </p:spTree>
    <p:extLst>
      <p:ext uri="{BB962C8B-B14F-4D97-AF65-F5344CB8AC3E}">
        <p14:creationId xmlns:p14="http://schemas.microsoft.com/office/powerpoint/2010/main" val="1380118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595260-552B-4810-BC7C-84A7ADA885FF}"/>
              </a:ext>
            </a:extLst>
          </p:cNvPr>
          <p:cNvPicPr>
            <a:picLocks noChangeAspect="1"/>
          </p:cNvPicPr>
          <p:nvPr/>
        </p:nvPicPr>
        <p:blipFill>
          <a:blip r:embed="rId2"/>
          <a:stretch>
            <a:fillRect/>
          </a:stretch>
        </p:blipFill>
        <p:spPr>
          <a:xfrm>
            <a:off x="68429" y="502662"/>
            <a:ext cx="6721131" cy="6107688"/>
          </a:xfrm>
          <a:prstGeom prst="rect">
            <a:avLst/>
          </a:prstGeom>
          <a:noFill/>
        </p:spPr>
      </p:pic>
      <p:sp>
        <p:nvSpPr>
          <p:cNvPr id="3" name="TextBox 2">
            <a:extLst>
              <a:ext uri="{FF2B5EF4-FFF2-40B4-BE49-F238E27FC236}">
                <a16:creationId xmlns:a16="http://schemas.microsoft.com/office/drawing/2014/main" id="{C9F89680-1F5A-4CAB-92E1-1B25AC858657}"/>
              </a:ext>
            </a:extLst>
          </p:cNvPr>
          <p:cNvSpPr txBox="1"/>
          <p:nvPr/>
        </p:nvSpPr>
        <p:spPr>
          <a:xfrm>
            <a:off x="2455809" y="733327"/>
            <a:ext cx="1946367" cy="403957"/>
          </a:xfrm>
          <a:prstGeom prst="rect">
            <a:avLst/>
          </a:prstGeom>
          <a:noFill/>
        </p:spPr>
        <p:txBody>
          <a:bodyPr wrap="none" rtlCol="0">
            <a:spAutoFit/>
          </a:bodyPr>
          <a:lstStyle/>
          <a:p>
            <a:r>
              <a:rPr lang="en-GB" sz="2025" b="1" dirty="0">
                <a:solidFill>
                  <a:schemeClr val="accent1"/>
                </a:solidFill>
                <a:latin typeface="Century Gothic" panose="020B0502020202020204" pitchFamily="34" charset="0"/>
              </a:rPr>
              <a:t>Research task</a:t>
            </a:r>
          </a:p>
        </p:txBody>
      </p:sp>
      <p:sp>
        <p:nvSpPr>
          <p:cNvPr id="4" name="TextBox 3">
            <a:extLst>
              <a:ext uri="{FF2B5EF4-FFF2-40B4-BE49-F238E27FC236}">
                <a16:creationId xmlns:a16="http://schemas.microsoft.com/office/drawing/2014/main" id="{37B08516-40AC-4D03-BCAB-35D437F02AAF}"/>
              </a:ext>
            </a:extLst>
          </p:cNvPr>
          <p:cNvSpPr txBox="1"/>
          <p:nvPr/>
        </p:nvSpPr>
        <p:spPr>
          <a:xfrm>
            <a:off x="873872" y="1444147"/>
            <a:ext cx="5110243" cy="4770537"/>
          </a:xfrm>
          <a:prstGeom prst="rect">
            <a:avLst/>
          </a:prstGeom>
          <a:noFill/>
        </p:spPr>
        <p:txBody>
          <a:bodyPr wrap="square" rtlCol="0">
            <a:spAutoFit/>
          </a:bodyPr>
          <a:lstStyle/>
          <a:p>
            <a:pPr algn="ctr"/>
            <a:r>
              <a:rPr lang="en-GB" sz="1600" dirty="0">
                <a:solidFill>
                  <a:schemeClr val="accent1"/>
                </a:solidFill>
                <a:latin typeface="Century Gothic" panose="020B0502020202020204" pitchFamily="34" charset="0"/>
              </a:rPr>
              <a:t>Chose a professional from the following:</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Midwife</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Paramedic</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Paediatric nurse</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Nutritionist</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Physiotherapist</a:t>
            </a:r>
          </a:p>
          <a:p>
            <a:pPr algn="ctr"/>
            <a:r>
              <a:rPr lang="en-GB" sz="1600" dirty="0">
                <a:solidFill>
                  <a:schemeClr val="accent1"/>
                </a:solidFill>
                <a:latin typeface="Century Gothic" panose="020B0502020202020204" pitchFamily="34" charset="0"/>
              </a:rPr>
              <a:t>You could choose your own idea from health and social care roles if you prefer.</a:t>
            </a:r>
          </a:p>
          <a:p>
            <a:pPr algn="ctr"/>
            <a:endParaRPr lang="en-GB" sz="1600" dirty="0">
              <a:solidFill>
                <a:schemeClr val="accent1"/>
              </a:solidFill>
              <a:latin typeface="Century Gothic" panose="020B0502020202020204" pitchFamily="34" charset="0"/>
            </a:endParaRPr>
          </a:p>
          <a:p>
            <a:pPr algn="ctr"/>
            <a:r>
              <a:rPr lang="en-GB" sz="1600" dirty="0">
                <a:solidFill>
                  <a:schemeClr val="accent1"/>
                </a:solidFill>
                <a:latin typeface="Century Gothic" panose="020B0502020202020204" pitchFamily="34" charset="0"/>
              </a:rPr>
              <a:t>Create a fact file for your chosen job role</a:t>
            </a:r>
          </a:p>
          <a:p>
            <a:pPr algn="ctr"/>
            <a:r>
              <a:rPr lang="en-GB" sz="1600" dirty="0">
                <a:solidFill>
                  <a:schemeClr val="accent1"/>
                </a:solidFill>
                <a:latin typeface="Century Gothic" panose="020B0502020202020204" pitchFamily="34" charset="0"/>
              </a:rPr>
              <a:t>You could include:</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A day in the life of……</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General roles and responsibilities</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Routes into the role/ qualifications required</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Skills &amp; qualities</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Average pay</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Where they work</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Who they work with</a:t>
            </a:r>
          </a:p>
          <a:p>
            <a:pPr algn="ctr"/>
            <a:r>
              <a:rPr lang="en-GB" sz="1600" dirty="0">
                <a:solidFill>
                  <a:schemeClr val="accent1"/>
                </a:solidFill>
                <a:latin typeface="Century Gothic" panose="020B0502020202020204" pitchFamily="34" charset="0"/>
              </a:rPr>
              <a:t>And anything else you think may be suitable</a:t>
            </a:r>
          </a:p>
        </p:txBody>
      </p:sp>
      <p:pic>
        <p:nvPicPr>
          <p:cNvPr id="7170" name="Picture 2" descr="Survey reveals NHS research and innovation priorities | AHSN Network">
            <a:extLst>
              <a:ext uri="{FF2B5EF4-FFF2-40B4-BE49-F238E27FC236}">
                <a16:creationId xmlns:a16="http://schemas.microsoft.com/office/drawing/2014/main" id="{AAAAC22D-1AFB-4530-B266-F453CC85B3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872" y="7156169"/>
            <a:ext cx="5222999" cy="243633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E3EF752-8F02-48F5-AE1B-2621C55C58CA}"/>
              </a:ext>
            </a:extLst>
          </p:cNvPr>
          <p:cNvSpPr>
            <a:spLocks noGrp="1"/>
          </p:cNvSpPr>
          <p:nvPr>
            <p:ph type="sldNum" sz="quarter" idx="12"/>
          </p:nvPr>
        </p:nvSpPr>
        <p:spPr/>
        <p:txBody>
          <a:bodyPr/>
          <a:lstStyle/>
          <a:p>
            <a:fld id="{42197ACC-EB3C-4466-A41B-F6CC006DF8B4}" type="slidenum">
              <a:rPr lang="en-GB" smtClean="0"/>
              <a:t>13</a:t>
            </a:fld>
            <a:endParaRPr lang="en-GB"/>
          </a:p>
        </p:txBody>
      </p:sp>
      <p:pic>
        <p:nvPicPr>
          <p:cNvPr id="7" name="Picture 6">
            <a:extLst>
              <a:ext uri="{FF2B5EF4-FFF2-40B4-BE49-F238E27FC236}">
                <a16:creationId xmlns:a16="http://schemas.microsoft.com/office/drawing/2014/main" id="{E6B6236D-3F26-48FF-AC0F-FD03279E72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7525" y="502662"/>
            <a:ext cx="1490475" cy="1868428"/>
          </a:xfrm>
          <a:prstGeom prst="rect">
            <a:avLst/>
          </a:prstGeom>
        </p:spPr>
      </p:pic>
    </p:spTree>
    <p:extLst>
      <p:ext uri="{BB962C8B-B14F-4D97-AF65-F5344CB8AC3E}">
        <p14:creationId xmlns:p14="http://schemas.microsoft.com/office/powerpoint/2010/main" val="3879298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63ABDBA-B510-412F-A422-0A752976E429}"/>
              </a:ext>
            </a:extLst>
          </p:cNvPr>
          <p:cNvGraphicFramePr>
            <a:graphicFrameLocks noGrp="1"/>
          </p:cNvGraphicFramePr>
          <p:nvPr>
            <p:extLst>
              <p:ext uri="{D42A27DB-BD31-4B8C-83A1-F6EECF244321}">
                <p14:modId xmlns:p14="http://schemas.microsoft.com/office/powerpoint/2010/main" val="4187905174"/>
              </p:ext>
            </p:extLst>
          </p:nvPr>
        </p:nvGraphicFramePr>
        <p:xfrm>
          <a:off x="0" y="2313966"/>
          <a:ext cx="6858000" cy="5212090"/>
        </p:xfrm>
        <a:graphic>
          <a:graphicData uri="http://schemas.openxmlformats.org/drawingml/2006/table">
            <a:tbl>
              <a:tblPr firstRow="1" bandRow="1">
                <a:tableStyleId>{5940675A-B579-460E-94D1-54222C63F5DA}</a:tableStyleId>
              </a:tblPr>
              <a:tblGrid>
                <a:gridCol w="1424068">
                  <a:extLst>
                    <a:ext uri="{9D8B030D-6E8A-4147-A177-3AD203B41FA5}">
                      <a16:colId xmlns:a16="http://schemas.microsoft.com/office/drawing/2014/main" val="447869063"/>
                    </a:ext>
                  </a:extLst>
                </a:gridCol>
                <a:gridCol w="1604882">
                  <a:extLst>
                    <a:ext uri="{9D8B030D-6E8A-4147-A177-3AD203B41FA5}">
                      <a16:colId xmlns:a16="http://schemas.microsoft.com/office/drawing/2014/main" val="2618298920"/>
                    </a:ext>
                  </a:extLst>
                </a:gridCol>
                <a:gridCol w="1819204">
                  <a:extLst>
                    <a:ext uri="{9D8B030D-6E8A-4147-A177-3AD203B41FA5}">
                      <a16:colId xmlns:a16="http://schemas.microsoft.com/office/drawing/2014/main" val="3460663714"/>
                    </a:ext>
                  </a:extLst>
                </a:gridCol>
                <a:gridCol w="2009846">
                  <a:extLst>
                    <a:ext uri="{9D8B030D-6E8A-4147-A177-3AD203B41FA5}">
                      <a16:colId xmlns:a16="http://schemas.microsoft.com/office/drawing/2014/main" val="520985473"/>
                    </a:ext>
                  </a:extLst>
                </a:gridCol>
              </a:tblGrid>
              <a:tr h="638478">
                <a:tc>
                  <a:txBody>
                    <a:bodyPr/>
                    <a:lstStyle/>
                    <a:p>
                      <a:pPr algn="ctr"/>
                      <a:r>
                        <a:rPr lang="en-GB" sz="1600" dirty="0">
                          <a:solidFill>
                            <a:schemeClr val="accent1"/>
                          </a:solidFill>
                          <a:latin typeface="Century Gothic" panose="020B0502020202020204" pitchFamily="34" charset="0"/>
                        </a:rPr>
                        <a:t>Job Role</a:t>
                      </a:r>
                    </a:p>
                  </a:txBody>
                  <a:tcPr marL="51435" marR="51435" marT="25718" marB="25718"/>
                </a:tc>
                <a:tc>
                  <a:txBody>
                    <a:bodyPr/>
                    <a:lstStyle/>
                    <a:p>
                      <a:r>
                        <a:rPr lang="en-GB" sz="1500" dirty="0">
                          <a:latin typeface="Century Gothic" panose="020B0502020202020204" pitchFamily="34" charset="0"/>
                        </a:rPr>
                        <a:t>Definition</a:t>
                      </a:r>
                    </a:p>
                  </a:txBody>
                  <a:tcPr marL="51435" marR="51435" marT="25718" marB="25718">
                    <a:solidFill>
                      <a:srgbClr val="92D050"/>
                    </a:solidFill>
                  </a:tcPr>
                </a:tc>
                <a:tc>
                  <a:txBody>
                    <a:bodyPr/>
                    <a:lstStyle/>
                    <a:p>
                      <a:r>
                        <a:rPr lang="en-GB" sz="1500" dirty="0">
                          <a:latin typeface="Century Gothic" panose="020B0502020202020204" pitchFamily="34" charset="0"/>
                        </a:rPr>
                        <a:t>Roles and Responsibilities</a:t>
                      </a:r>
                    </a:p>
                  </a:txBody>
                  <a:tcPr marL="51435" marR="51435" marT="25718" marB="25718">
                    <a:solidFill>
                      <a:srgbClr val="FFC000"/>
                    </a:solidFill>
                  </a:tcPr>
                </a:tc>
                <a:tc>
                  <a:txBody>
                    <a:bodyPr/>
                    <a:lstStyle/>
                    <a:p>
                      <a:r>
                        <a:rPr lang="en-GB" sz="1500" dirty="0">
                          <a:latin typeface="Century Gothic" panose="020B0502020202020204" pitchFamily="34" charset="0"/>
                        </a:rPr>
                        <a:t>How do they respond</a:t>
                      </a:r>
                      <a:r>
                        <a:rPr lang="en-GB" sz="1500" baseline="0" dirty="0">
                          <a:latin typeface="Century Gothic" panose="020B0502020202020204" pitchFamily="34" charset="0"/>
                        </a:rPr>
                        <a:t> in a pandemic?</a:t>
                      </a:r>
                      <a:endParaRPr lang="en-GB" sz="1500" dirty="0">
                        <a:latin typeface="Century Gothic" panose="020B0502020202020204" pitchFamily="34" charset="0"/>
                      </a:endParaRPr>
                    </a:p>
                  </a:txBody>
                  <a:tcPr marL="51435" marR="51435" marT="25718" marB="25718">
                    <a:solidFill>
                      <a:srgbClr val="FF0000"/>
                    </a:solidFill>
                  </a:tcPr>
                </a:tc>
                <a:extLst>
                  <a:ext uri="{0D108BD9-81ED-4DB2-BD59-A6C34878D82A}">
                    <a16:rowId xmlns:a16="http://schemas.microsoft.com/office/drawing/2014/main" val="2535699887"/>
                  </a:ext>
                </a:extLst>
              </a:tr>
              <a:tr h="745809">
                <a:tc>
                  <a:txBody>
                    <a:bodyPr/>
                    <a:lstStyle/>
                    <a:p>
                      <a:pPr algn="ctr"/>
                      <a:r>
                        <a:rPr lang="en-GB" sz="1600" dirty="0">
                          <a:solidFill>
                            <a:schemeClr val="accent1"/>
                          </a:solidFill>
                          <a:latin typeface="Century Gothic" panose="020B0502020202020204" pitchFamily="34" charset="0"/>
                        </a:rPr>
                        <a:t>District</a:t>
                      </a:r>
                      <a:r>
                        <a:rPr lang="en-GB" sz="1600" baseline="0" dirty="0">
                          <a:solidFill>
                            <a:schemeClr val="accent1"/>
                          </a:solidFill>
                          <a:latin typeface="Century Gothic" panose="020B0502020202020204" pitchFamily="34" charset="0"/>
                        </a:rPr>
                        <a:t> Nurse</a:t>
                      </a:r>
                      <a:endParaRPr lang="en-GB" sz="1600" dirty="0">
                        <a:solidFill>
                          <a:schemeClr val="accent1"/>
                        </a:solidFill>
                        <a:latin typeface="Century Gothic" panose="020B0502020202020204" pitchFamily="34" charset="0"/>
                      </a:endParaRPr>
                    </a:p>
                  </a:txBody>
                  <a:tcPr marL="51435" marR="51435" marT="25718" marB="25718"/>
                </a:tc>
                <a:tc>
                  <a:txBody>
                    <a:bodyPr/>
                    <a:lstStyle/>
                    <a:p>
                      <a:endParaRPr lang="en-GB" sz="1500" dirty="0">
                        <a:latin typeface="Century Gothic" panose="020B0502020202020204" pitchFamily="34" charset="0"/>
                      </a:endParaRPr>
                    </a:p>
                    <a:p>
                      <a:endParaRPr lang="en-GB" sz="1500" dirty="0">
                        <a:latin typeface="Century Gothic" panose="020B0502020202020204" pitchFamily="34" charset="0"/>
                      </a:endParaRPr>
                    </a:p>
                    <a:p>
                      <a:endParaRPr lang="en-GB" sz="1500" dirty="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tc>
                  <a:txBody>
                    <a:bodyPr/>
                    <a:lstStyle/>
                    <a:p>
                      <a:endParaRPr lang="en-GB" sz="1500" dirty="0">
                        <a:latin typeface="Century Gothic" panose="020B0502020202020204" pitchFamily="34" charset="0"/>
                      </a:endParaRPr>
                    </a:p>
                  </a:txBody>
                  <a:tcPr marL="51435" marR="51435" marT="25718" marB="25718"/>
                </a:tc>
                <a:extLst>
                  <a:ext uri="{0D108BD9-81ED-4DB2-BD59-A6C34878D82A}">
                    <a16:rowId xmlns:a16="http://schemas.microsoft.com/office/drawing/2014/main" val="2102771267"/>
                  </a:ext>
                </a:extLst>
              </a:tr>
              <a:tr h="745809">
                <a:tc>
                  <a:txBody>
                    <a:bodyPr/>
                    <a:lstStyle/>
                    <a:p>
                      <a:pPr algn="ctr"/>
                      <a:r>
                        <a:rPr lang="en-GB" sz="1600" dirty="0">
                          <a:solidFill>
                            <a:schemeClr val="accent1"/>
                          </a:solidFill>
                          <a:latin typeface="Century Gothic" panose="020B0502020202020204" pitchFamily="34" charset="0"/>
                        </a:rPr>
                        <a:t>Auxiliary Nurse</a:t>
                      </a:r>
                    </a:p>
                  </a:txBody>
                  <a:tcPr marL="51435" marR="51435" marT="25718" marB="25718"/>
                </a:tc>
                <a:tc>
                  <a:txBody>
                    <a:bodyPr/>
                    <a:lstStyle/>
                    <a:p>
                      <a:endParaRPr lang="en-GB" sz="1500" dirty="0">
                        <a:latin typeface="Century Gothic" panose="020B0502020202020204" pitchFamily="34" charset="0"/>
                      </a:endParaRPr>
                    </a:p>
                    <a:p>
                      <a:endParaRPr lang="en-GB" sz="1500" dirty="0">
                        <a:latin typeface="Century Gothic" panose="020B0502020202020204" pitchFamily="34" charset="0"/>
                      </a:endParaRPr>
                    </a:p>
                    <a:p>
                      <a:endParaRPr lang="en-GB" sz="1500" dirty="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extLst>
                  <a:ext uri="{0D108BD9-81ED-4DB2-BD59-A6C34878D82A}">
                    <a16:rowId xmlns:a16="http://schemas.microsoft.com/office/drawing/2014/main" val="92292221"/>
                  </a:ext>
                </a:extLst>
              </a:tr>
              <a:tr h="745809">
                <a:tc>
                  <a:txBody>
                    <a:bodyPr/>
                    <a:lstStyle/>
                    <a:p>
                      <a:pPr algn="ctr"/>
                      <a:r>
                        <a:rPr lang="en-GB" sz="1600" dirty="0">
                          <a:solidFill>
                            <a:schemeClr val="accent1"/>
                          </a:solidFill>
                          <a:latin typeface="Century Gothic" panose="020B0502020202020204" pitchFamily="34" charset="0"/>
                        </a:rPr>
                        <a:t>Palliative Care</a:t>
                      </a:r>
                    </a:p>
                  </a:txBody>
                  <a:tcPr marL="51435" marR="51435" marT="25718" marB="25718"/>
                </a:tc>
                <a:tc>
                  <a:txBody>
                    <a:bodyPr/>
                    <a:lstStyle/>
                    <a:p>
                      <a:endParaRPr lang="en-GB" sz="1500" dirty="0">
                        <a:latin typeface="Century Gothic" panose="020B0502020202020204" pitchFamily="34" charset="0"/>
                      </a:endParaRPr>
                    </a:p>
                    <a:p>
                      <a:endParaRPr lang="en-GB" sz="1500" dirty="0">
                        <a:latin typeface="Century Gothic" panose="020B0502020202020204" pitchFamily="34" charset="0"/>
                      </a:endParaRPr>
                    </a:p>
                    <a:p>
                      <a:endParaRPr lang="en-GB" sz="1500" dirty="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extLst>
                  <a:ext uri="{0D108BD9-81ED-4DB2-BD59-A6C34878D82A}">
                    <a16:rowId xmlns:a16="http://schemas.microsoft.com/office/drawing/2014/main" val="1162155035"/>
                  </a:ext>
                </a:extLst>
              </a:tr>
              <a:tr h="745809">
                <a:tc>
                  <a:txBody>
                    <a:bodyPr/>
                    <a:lstStyle/>
                    <a:p>
                      <a:pPr algn="ctr"/>
                      <a:r>
                        <a:rPr lang="en-GB" sz="1600" dirty="0">
                          <a:solidFill>
                            <a:schemeClr val="accent1"/>
                          </a:solidFill>
                          <a:latin typeface="Century Gothic" panose="020B0502020202020204" pitchFamily="34" charset="0"/>
                        </a:rPr>
                        <a:t>Phlebotomist</a:t>
                      </a:r>
                    </a:p>
                  </a:txBody>
                  <a:tcPr marL="51435" marR="51435" marT="25718" marB="25718"/>
                </a:tc>
                <a:tc>
                  <a:txBody>
                    <a:bodyPr/>
                    <a:lstStyle/>
                    <a:p>
                      <a:endParaRPr lang="en-GB" sz="1500" dirty="0">
                        <a:latin typeface="Century Gothic" panose="020B0502020202020204" pitchFamily="34" charset="0"/>
                      </a:endParaRPr>
                    </a:p>
                    <a:p>
                      <a:endParaRPr lang="en-GB" sz="1500" dirty="0">
                        <a:latin typeface="Century Gothic" panose="020B0502020202020204" pitchFamily="34" charset="0"/>
                      </a:endParaRPr>
                    </a:p>
                    <a:p>
                      <a:endParaRPr lang="en-GB" sz="1500" dirty="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extLst>
                  <a:ext uri="{0D108BD9-81ED-4DB2-BD59-A6C34878D82A}">
                    <a16:rowId xmlns:a16="http://schemas.microsoft.com/office/drawing/2014/main" val="3536022447"/>
                  </a:ext>
                </a:extLst>
              </a:tr>
              <a:tr h="745809">
                <a:tc>
                  <a:txBody>
                    <a:bodyPr/>
                    <a:lstStyle/>
                    <a:p>
                      <a:pPr algn="ctr"/>
                      <a:r>
                        <a:rPr lang="en-GB" sz="1600" dirty="0">
                          <a:solidFill>
                            <a:schemeClr val="accent1"/>
                          </a:solidFill>
                          <a:latin typeface="Century Gothic" panose="020B0502020202020204" pitchFamily="34" charset="0"/>
                        </a:rPr>
                        <a:t>Domiciliary Carer</a:t>
                      </a:r>
                    </a:p>
                  </a:txBody>
                  <a:tcPr marL="51435" marR="51435" marT="25718" marB="25718"/>
                </a:tc>
                <a:tc>
                  <a:txBody>
                    <a:bodyPr/>
                    <a:lstStyle/>
                    <a:p>
                      <a:endParaRPr lang="en-GB" sz="1500" dirty="0">
                        <a:latin typeface="Century Gothic" panose="020B0502020202020204" pitchFamily="34" charset="0"/>
                      </a:endParaRPr>
                    </a:p>
                    <a:p>
                      <a:endParaRPr lang="en-GB" sz="1500" dirty="0">
                        <a:latin typeface="Century Gothic" panose="020B0502020202020204" pitchFamily="34" charset="0"/>
                      </a:endParaRPr>
                    </a:p>
                    <a:p>
                      <a:endParaRPr lang="en-GB" sz="1500" dirty="0">
                        <a:latin typeface="Century Gothic" panose="020B0502020202020204" pitchFamily="34" charset="0"/>
                      </a:endParaRPr>
                    </a:p>
                  </a:txBody>
                  <a:tcPr marL="51435" marR="51435" marT="25718" marB="25718"/>
                </a:tc>
                <a:tc>
                  <a:txBody>
                    <a:bodyPr/>
                    <a:lstStyle/>
                    <a:p>
                      <a:endParaRPr lang="en-GB" sz="1500" dirty="0">
                        <a:latin typeface="Century Gothic" panose="020B0502020202020204" pitchFamily="34" charset="0"/>
                      </a:endParaRPr>
                    </a:p>
                  </a:txBody>
                  <a:tcPr marL="51435" marR="51435" marT="25718" marB="25718"/>
                </a:tc>
                <a:tc>
                  <a:txBody>
                    <a:bodyPr/>
                    <a:lstStyle/>
                    <a:p>
                      <a:endParaRPr lang="en-GB" sz="1500" dirty="0">
                        <a:latin typeface="Century Gothic" panose="020B0502020202020204" pitchFamily="34" charset="0"/>
                      </a:endParaRPr>
                    </a:p>
                  </a:txBody>
                  <a:tcPr marL="51435" marR="51435" marT="25718" marB="25718"/>
                </a:tc>
                <a:extLst>
                  <a:ext uri="{0D108BD9-81ED-4DB2-BD59-A6C34878D82A}">
                    <a16:rowId xmlns:a16="http://schemas.microsoft.com/office/drawing/2014/main" val="3667620449"/>
                  </a:ext>
                </a:extLst>
              </a:tr>
              <a:tr h="745809">
                <a:tc>
                  <a:txBody>
                    <a:bodyPr/>
                    <a:lstStyle/>
                    <a:p>
                      <a:pPr algn="ctr"/>
                      <a:r>
                        <a:rPr lang="en-GB" sz="1600" dirty="0">
                          <a:solidFill>
                            <a:schemeClr val="accent1"/>
                          </a:solidFill>
                          <a:latin typeface="Century Gothic" panose="020B0502020202020204" pitchFamily="34" charset="0"/>
                        </a:rPr>
                        <a:t>Adult Social Worker</a:t>
                      </a:r>
                    </a:p>
                  </a:txBody>
                  <a:tcPr marL="51435" marR="51435" marT="25718" marB="25718"/>
                </a:tc>
                <a:tc>
                  <a:txBody>
                    <a:bodyPr/>
                    <a:lstStyle/>
                    <a:p>
                      <a:endParaRPr lang="en-GB" sz="1500" dirty="0">
                        <a:latin typeface="Century Gothic" panose="020B0502020202020204" pitchFamily="34" charset="0"/>
                      </a:endParaRPr>
                    </a:p>
                    <a:p>
                      <a:endParaRPr lang="en-GB" sz="1500" dirty="0">
                        <a:latin typeface="Century Gothic" panose="020B0502020202020204" pitchFamily="34" charset="0"/>
                      </a:endParaRPr>
                    </a:p>
                    <a:p>
                      <a:endParaRPr lang="en-GB" sz="1500" dirty="0">
                        <a:latin typeface="Century Gothic" panose="020B0502020202020204" pitchFamily="34" charset="0"/>
                      </a:endParaRPr>
                    </a:p>
                  </a:txBody>
                  <a:tcPr marL="51435" marR="51435" marT="25718" marB="25718"/>
                </a:tc>
                <a:tc>
                  <a:txBody>
                    <a:bodyPr/>
                    <a:lstStyle/>
                    <a:p>
                      <a:endParaRPr lang="en-GB" sz="1500" dirty="0">
                        <a:latin typeface="Century Gothic" panose="020B0502020202020204" pitchFamily="34" charset="0"/>
                      </a:endParaRPr>
                    </a:p>
                  </a:txBody>
                  <a:tcPr marL="51435" marR="51435" marT="25718" marB="25718"/>
                </a:tc>
                <a:tc>
                  <a:txBody>
                    <a:bodyPr/>
                    <a:lstStyle/>
                    <a:p>
                      <a:endParaRPr lang="en-GB" sz="1500" dirty="0">
                        <a:latin typeface="Century Gothic" panose="020B0502020202020204" pitchFamily="34" charset="0"/>
                      </a:endParaRPr>
                    </a:p>
                  </a:txBody>
                  <a:tcPr marL="51435" marR="51435" marT="25718" marB="25718"/>
                </a:tc>
                <a:extLst>
                  <a:ext uri="{0D108BD9-81ED-4DB2-BD59-A6C34878D82A}">
                    <a16:rowId xmlns:a16="http://schemas.microsoft.com/office/drawing/2014/main" val="1557041977"/>
                  </a:ext>
                </a:extLst>
              </a:tr>
            </a:tbl>
          </a:graphicData>
        </a:graphic>
      </p:graphicFrame>
      <p:pic>
        <p:nvPicPr>
          <p:cNvPr id="4" name="Picture 3">
            <a:extLst>
              <a:ext uri="{FF2B5EF4-FFF2-40B4-BE49-F238E27FC236}">
                <a16:creationId xmlns:a16="http://schemas.microsoft.com/office/drawing/2014/main" id="{05006C12-0907-4AB3-882C-E7140F5C1BB6}"/>
              </a:ext>
            </a:extLst>
          </p:cNvPr>
          <p:cNvPicPr>
            <a:picLocks noChangeAspect="1"/>
          </p:cNvPicPr>
          <p:nvPr/>
        </p:nvPicPr>
        <p:blipFill>
          <a:blip r:embed="rId2"/>
          <a:stretch>
            <a:fillRect/>
          </a:stretch>
        </p:blipFill>
        <p:spPr>
          <a:xfrm>
            <a:off x="1443593" y="7696211"/>
            <a:ext cx="3970802" cy="2194149"/>
          </a:xfrm>
          <a:prstGeom prst="rect">
            <a:avLst/>
          </a:prstGeom>
        </p:spPr>
      </p:pic>
      <p:sp>
        <p:nvSpPr>
          <p:cNvPr id="5" name="Subtitle 2">
            <a:extLst>
              <a:ext uri="{FF2B5EF4-FFF2-40B4-BE49-F238E27FC236}">
                <a16:creationId xmlns:a16="http://schemas.microsoft.com/office/drawing/2014/main" id="{2C827578-B41D-4D63-8915-7C2BFD40AC07}"/>
              </a:ext>
            </a:extLst>
          </p:cNvPr>
          <p:cNvSpPr txBox="1">
            <a:spLocks/>
          </p:cNvSpPr>
          <p:nvPr/>
        </p:nvSpPr>
        <p:spPr>
          <a:xfrm>
            <a:off x="770964" y="508771"/>
            <a:ext cx="5143500" cy="9313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dirty="0">
                <a:latin typeface="Century Gothic" panose="020B0502020202020204" pitchFamily="34" charset="0"/>
              </a:rPr>
              <a:t>What does it mean when people talk about being ‘on the front line’?</a:t>
            </a:r>
          </a:p>
        </p:txBody>
      </p:sp>
      <p:sp>
        <p:nvSpPr>
          <p:cNvPr id="6" name="TextBox 5">
            <a:extLst>
              <a:ext uri="{FF2B5EF4-FFF2-40B4-BE49-F238E27FC236}">
                <a16:creationId xmlns:a16="http://schemas.microsoft.com/office/drawing/2014/main" id="{8D9340BD-D34C-48BA-A2C1-482231D2B3E8}"/>
              </a:ext>
            </a:extLst>
          </p:cNvPr>
          <p:cNvSpPr txBox="1"/>
          <p:nvPr/>
        </p:nvSpPr>
        <p:spPr>
          <a:xfrm>
            <a:off x="2364442" y="161913"/>
            <a:ext cx="2129109" cy="307777"/>
          </a:xfrm>
          <a:prstGeom prst="rect">
            <a:avLst/>
          </a:prstGeom>
          <a:noFill/>
        </p:spPr>
        <p:txBody>
          <a:bodyPr wrap="none" rtlCol="0">
            <a:spAutoFit/>
          </a:bodyPr>
          <a:lstStyle/>
          <a:p>
            <a:pPr algn="ctr"/>
            <a:r>
              <a:rPr lang="en-GB" sz="1400" dirty="0">
                <a:latin typeface="Century Gothic" panose="020B0502020202020204" pitchFamily="34" charset="0"/>
              </a:rPr>
              <a:t>On ‘</a:t>
            </a:r>
            <a:r>
              <a:rPr lang="en-GB" sz="1400" dirty="0">
                <a:solidFill>
                  <a:schemeClr val="accent1"/>
                </a:solidFill>
                <a:latin typeface="Century Gothic" panose="020B0502020202020204" pitchFamily="34" charset="0"/>
              </a:rPr>
              <a:t>The front line</a:t>
            </a:r>
            <a:r>
              <a:rPr lang="en-GB" sz="1400" dirty="0">
                <a:latin typeface="Century Gothic" panose="020B0502020202020204" pitchFamily="34" charset="0"/>
              </a:rPr>
              <a:t>’…….</a:t>
            </a:r>
          </a:p>
        </p:txBody>
      </p:sp>
      <p:sp>
        <p:nvSpPr>
          <p:cNvPr id="7" name="TextBox 6">
            <a:extLst>
              <a:ext uri="{FF2B5EF4-FFF2-40B4-BE49-F238E27FC236}">
                <a16:creationId xmlns:a16="http://schemas.microsoft.com/office/drawing/2014/main" id="{3A436893-68E5-416C-A099-37F71B39A28F}"/>
              </a:ext>
            </a:extLst>
          </p:cNvPr>
          <p:cNvSpPr txBox="1"/>
          <p:nvPr/>
        </p:nvSpPr>
        <p:spPr>
          <a:xfrm>
            <a:off x="1817289" y="974454"/>
            <a:ext cx="3768980" cy="307777"/>
          </a:xfrm>
          <a:prstGeom prst="rect">
            <a:avLst/>
          </a:prstGeom>
          <a:noFill/>
        </p:spPr>
        <p:txBody>
          <a:bodyPr wrap="none" rtlCol="0">
            <a:spAutoFit/>
          </a:bodyPr>
          <a:lstStyle/>
          <a:p>
            <a:pPr algn="ctr"/>
            <a:r>
              <a:rPr lang="en-GB" sz="1400" dirty="0">
                <a:latin typeface="Century Gothic" panose="020B0502020202020204" pitchFamily="34" charset="0"/>
              </a:rPr>
              <a:t>Government declares a ‘</a:t>
            </a:r>
            <a:r>
              <a:rPr lang="en-GB" sz="1400" dirty="0">
                <a:solidFill>
                  <a:schemeClr val="accent1"/>
                </a:solidFill>
                <a:latin typeface="Century Gothic" panose="020B0502020202020204" pitchFamily="34" charset="0"/>
              </a:rPr>
              <a:t>pandemic</a:t>
            </a:r>
            <a:r>
              <a:rPr lang="en-GB" sz="1400" dirty="0">
                <a:latin typeface="Century Gothic" panose="020B0502020202020204" pitchFamily="34" charset="0"/>
              </a:rPr>
              <a:t>’…….</a:t>
            </a:r>
          </a:p>
        </p:txBody>
      </p:sp>
      <p:sp>
        <p:nvSpPr>
          <p:cNvPr id="8" name="Rectangle 7">
            <a:extLst>
              <a:ext uri="{FF2B5EF4-FFF2-40B4-BE49-F238E27FC236}">
                <a16:creationId xmlns:a16="http://schemas.microsoft.com/office/drawing/2014/main" id="{86B3DE5A-014B-465A-92EB-CD3638A3FDE9}"/>
              </a:ext>
            </a:extLst>
          </p:cNvPr>
          <p:cNvSpPr/>
          <p:nvPr/>
        </p:nvSpPr>
        <p:spPr>
          <a:xfrm>
            <a:off x="1072792" y="1382600"/>
            <a:ext cx="4712407" cy="523220"/>
          </a:xfrm>
          <a:prstGeom prst="rect">
            <a:avLst/>
          </a:prstGeom>
        </p:spPr>
        <p:txBody>
          <a:bodyPr wrap="square">
            <a:spAutoFit/>
          </a:bodyPr>
          <a:lstStyle/>
          <a:p>
            <a:pPr marL="257156" indent="-257156" algn="ctr">
              <a:buFont typeface="Arial" panose="020B0604020202020204" pitchFamily="34" charset="0"/>
              <a:buChar char="•"/>
            </a:pPr>
            <a:r>
              <a:rPr lang="en-GB" sz="1400" dirty="0">
                <a:latin typeface="Century Gothic" panose="020B0502020202020204" pitchFamily="34" charset="0"/>
              </a:rPr>
              <a:t>What does it mean when people talk about the situation as a pandemic?</a:t>
            </a:r>
          </a:p>
        </p:txBody>
      </p:sp>
      <p:sp>
        <p:nvSpPr>
          <p:cNvPr id="9" name="Rectangle 8">
            <a:extLst>
              <a:ext uri="{FF2B5EF4-FFF2-40B4-BE49-F238E27FC236}">
                <a16:creationId xmlns:a16="http://schemas.microsoft.com/office/drawing/2014/main" id="{92079E1F-2187-4A8A-9F43-929F8C6391DA}"/>
              </a:ext>
            </a:extLst>
          </p:cNvPr>
          <p:cNvSpPr/>
          <p:nvPr/>
        </p:nvSpPr>
        <p:spPr>
          <a:xfrm>
            <a:off x="160928" y="139867"/>
            <a:ext cx="6536141" cy="1956817"/>
          </a:xfrm>
          <a:prstGeom prst="rect">
            <a:avLst/>
          </a:prstGeom>
          <a:noFill/>
          <a:ln w="762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3" name="Slide Number Placeholder 2">
            <a:extLst>
              <a:ext uri="{FF2B5EF4-FFF2-40B4-BE49-F238E27FC236}">
                <a16:creationId xmlns:a16="http://schemas.microsoft.com/office/drawing/2014/main" id="{FF170C16-069E-420D-93A7-BFEB98B98B0B}"/>
              </a:ext>
            </a:extLst>
          </p:cNvPr>
          <p:cNvSpPr>
            <a:spLocks noGrp="1"/>
          </p:cNvSpPr>
          <p:nvPr>
            <p:ph type="sldNum" sz="quarter" idx="12"/>
          </p:nvPr>
        </p:nvSpPr>
        <p:spPr/>
        <p:txBody>
          <a:bodyPr/>
          <a:lstStyle/>
          <a:p>
            <a:fld id="{42197ACC-EB3C-4466-A41B-F6CC006DF8B4}" type="slidenum">
              <a:rPr lang="en-GB" smtClean="0"/>
              <a:t>14</a:t>
            </a:fld>
            <a:endParaRPr lang="en-GB"/>
          </a:p>
        </p:txBody>
      </p:sp>
    </p:spTree>
    <p:extLst>
      <p:ext uri="{BB962C8B-B14F-4D97-AF65-F5344CB8AC3E}">
        <p14:creationId xmlns:p14="http://schemas.microsoft.com/office/powerpoint/2010/main" val="786563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2-Point Star 4">
            <a:extLst>
              <a:ext uri="{FF2B5EF4-FFF2-40B4-BE49-F238E27FC236}">
                <a16:creationId xmlns:a16="http://schemas.microsoft.com/office/drawing/2014/main" id="{8BA12546-4386-421F-BBBA-64EC67640E8B}"/>
              </a:ext>
            </a:extLst>
          </p:cNvPr>
          <p:cNvSpPr/>
          <p:nvPr/>
        </p:nvSpPr>
        <p:spPr>
          <a:xfrm>
            <a:off x="497204" y="1774912"/>
            <a:ext cx="1978001" cy="1901738"/>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A district nurse will only work with the elderly.</a:t>
            </a:r>
          </a:p>
        </p:txBody>
      </p:sp>
      <p:sp>
        <p:nvSpPr>
          <p:cNvPr id="5" name="12-Point Star 5">
            <a:extLst>
              <a:ext uri="{FF2B5EF4-FFF2-40B4-BE49-F238E27FC236}">
                <a16:creationId xmlns:a16="http://schemas.microsoft.com/office/drawing/2014/main" id="{EEFF70ED-25BA-4183-91A3-04DC0EC13475}"/>
              </a:ext>
            </a:extLst>
          </p:cNvPr>
          <p:cNvSpPr/>
          <p:nvPr/>
        </p:nvSpPr>
        <p:spPr>
          <a:xfrm>
            <a:off x="4234890" y="7235563"/>
            <a:ext cx="2432609" cy="1848514"/>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Auxiliary nurses help support other nurses to do their roles. </a:t>
            </a:r>
          </a:p>
        </p:txBody>
      </p:sp>
      <p:sp>
        <p:nvSpPr>
          <p:cNvPr id="6" name="12-Point Star 6">
            <a:extLst>
              <a:ext uri="{FF2B5EF4-FFF2-40B4-BE49-F238E27FC236}">
                <a16:creationId xmlns:a16="http://schemas.microsoft.com/office/drawing/2014/main" id="{A1E4ED57-51A1-4957-89E3-F2F17990C843}"/>
              </a:ext>
            </a:extLst>
          </p:cNvPr>
          <p:cNvSpPr/>
          <p:nvPr/>
        </p:nvSpPr>
        <p:spPr>
          <a:xfrm>
            <a:off x="3428999" y="1426164"/>
            <a:ext cx="2564990" cy="2250486"/>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A palliative care nurse will get involved with everyone who gets coronavirus.</a:t>
            </a:r>
          </a:p>
        </p:txBody>
      </p:sp>
      <p:sp>
        <p:nvSpPr>
          <p:cNvPr id="7" name="12-Point Star 7">
            <a:extLst>
              <a:ext uri="{FF2B5EF4-FFF2-40B4-BE49-F238E27FC236}">
                <a16:creationId xmlns:a16="http://schemas.microsoft.com/office/drawing/2014/main" id="{20C6F292-3773-4B83-B097-CEFCD9193A1E}"/>
              </a:ext>
            </a:extLst>
          </p:cNvPr>
          <p:cNvSpPr/>
          <p:nvPr/>
        </p:nvSpPr>
        <p:spPr>
          <a:xfrm>
            <a:off x="594108" y="7429011"/>
            <a:ext cx="2834891" cy="1899162"/>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Only phlebotomists are allowed to take blood.</a:t>
            </a:r>
          </a:p>
        </p:txBody>
      </p:sp>
      <p:sp>
        <p:nvSpPr>
          <p:cNvPr id="8" name="12-Point Star 8">
            <a:extLst>
              <a:ext uri="{FF2B5EF4-FFF2-40B4-BE49-F238E27FC236}">
                <a16:creationId xmlns:a16="http://schemas.microsoft.com/office/drawing/2014/main" id="{E3F668E9-B8D6-4594-9DD1-E01E040D4E36}"/>
              </a:ext>
            </a:extLst>
          </p:cNvPr>
          <p:cNvSpPr/>
          <p:nvPr/>
        </p:nvSpPr>
        <p:spPr>
          <a:xfrm>
            <a:off x="3924301" y="4248150"/>
            <a:ext cx="2190458" cy="1848515"/>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Domiciliary carers provide care in the home. </a:t>
            </a:r>
          </a:p>
        </p:txBody>
      </p:sp>
      <p:sp>
        <p:nvSpPr>
          <p:cNvPr id="9" name="12-Point Star 9">
            <a:extLst>
              <a:ext uri="{FF2B5EF4-FFF2-40B4-BE49-F238E27FC236}">
                <a16:creationId xmlns:a16="http://schemas.microsoft.com/office/drawing/2014/main" id="{7046C188-C75B-4488-9541-60161DB0C1E1}"/>
              </a:ext>
            </a:extLst>
          </p:cNvPr>
          <p:cNvSpPr/>
          <p:nvPr/>
        </p:nvSpPr>
        <p:spPr>
          <a:xfrm>
            <a:off x="247650" y="4435152"/>
            <a:ext cx="2872187" cy="2403797"/>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solidFill>
                  <a:schemeClr val="tx1"/>
                </a:solidFill>
                <a:latin typeface="Century Gothic" panose="020B0502020202020204" pitchFamily="34" charset="0"/>
              </a:rPr>
              <a:t>Adult social workers support people with poor mental health.</a:t>
            </a:r>
          </a:p>
        </p:txBody>
      </p:sp>
      <p:sp>
        <p:nvSpPr>
          <p:cNvPr id="10" name="Rectangle 9">
            <a:extLst>
              <a:ext uri="{FF2B5EF4-FFF2-40B4-BE49-F238E27FC236}">
                <a16:creationId xmlns:a16="http://schemas.microsoft.com/office/drawing/2014/main" id="{DC116C8B-457D-48A6-A0E2-00DD6F0B7CE2}"/>
              </a:ext>
            </a:extLst>
          </p:cNvPr>
          <p:cNvSpPr/>
          <p:nvPr/>
        </p:nvSpPr>
        <p:spPr>
          <a:xfrm>
            <a:off x="2089751" y="203759"/>
            <a:ext cx="2145139" cy="438582"/>
          </a:xfrm>
          <a:prstGeom prst="rect">
            <a:avLst/>
          </a:prstGeom>
        </p:spPr>
        <p:txBody>
          <a:bodyPr wrap="none">
            <a:spAutoFit/>
          </a:bodyPr>
          <a:lstStyle/>
          <a:p>
            <a:pPr algn="ctr"/>
            <a:r>
              <a:rPr lang="en-GB" sz="2250" b="1" dirty="0">
                <a:solidFill>
                  <a:schemeClr val="accent1"/>
                </a:solidFill>
                <a:latin typeface="Century Gothic" panose="020B0502020202020204" pitchFamily="34" charset="0"/>
              </a:rPr>
              <a:t>True or False? </a:t>
            </a:r>
          </a:p>
        </p:txBody>
      </p:sp>
      <p:sp>
        <p:nvSpPr>
          <p:cNvPr id="2" name="TextBox 1">
            <a:extLst>
              <a:ext uri="{FF2B5EF4-FFF2-40B4-BE49-F238E27FC236}">
                <a16:creationId xmlns:a16="http://schemas.microsoft.com/office/drawing/2014/main" id="{AAF044D9-BB1D-43EC-9F79-D6D984412A1B}"/>
              </a:ext>
            </a:extLst>
          </p:cNvPr>
          <p:cNvSpPr txBox="1"/>
          <p:nvPr/>
        </p:nvSpPr>
        <p:spPr>
          <a:xfrm>
            <a:off x="497204" y="642341"/>
            <a:ext cx="5863592" cy="923330"/>
          </a:xfrm>
          <a:prstGeom prst="rect">
            <a:avLst/>
          </a:prstGeom>
          <a:noFill/>
        </p:spPr>
        <p:txBody>
          <a:bodyPr wrap="square" rtlCol="0">
            <a:spAutoFit/>
          </a:bodyPr>
          <a:lstStyle/>
          <a:p>
            <a:r>
              <a:rPr lang="en-GB" dirty="0"/>
              <a:t>Colour code the statements in order to show if they are true or false. </a:t>
            </a:r>
          </a:p>
          <a:p>
            <a:r>
              <a:rPr lang="en-GB" dirty="0"/>
              <a:t>		True				False</a:t>
            </a:r>
          </a:p>
        </p:txBody>
      </p:sp>
      <p:sp>
        <p:nvSpPr>
          <p:cNvPr id="3" name="Rectangle 2">
            <a:extLst>
              <a:ext uri="{FF2B5EF4-FFF2-40B4-BE49-F238E27FC236}">
                <a16:creationId xmlns:a16="http://schemas.microsoft.com/office/drawing/2014/main" id="{84DE1C12-8BE0-48F2-9CF1-38D85A1AE9EB}"/>
              </a:ext>
            </a:extLst>
          </p:cNvPr>
          <p:cNvSpPr/>
          <p:nvPr/>
        </p:nvSpPr>
        <p:spPr>
          <a:xfrm>
            <a:off x="914400" y="1238250"/>
            <a:ext cx="476250" cy="3274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F19D761-41F0-4957-A562-3A59968AC951}"/>
              </a:ext>
            </a:extLst>
          </p:cNvPr>
          <p:cNvSpPr/>
          <p:nvPr/>
        </p:nvSpPr>
        <p:spPr>
          <a:xfrm>
            <a:off x="2713977" y="1238250"/>
            <a:ext cx="476250" cy="3274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lide Number Placeholder 11">
            <a:extLst>
              <a:ext uri="{FF2B5EF4-FFF2-40B4-BE49-F238E27FC236}">
                <a16:creationId xmlns:a16="http://schemas.microsoft.com/office/drawing/2014/main" id="{7E5295E8-1F1E-401A-8F08-49814F487854}"/>
              </a:ext>
            </a:extLst>
          </p:cNvPr>
          <p:cNvSpPr>
            <a:spLocks noGrp="1"/>
          </p:cNvSpPr>
          <p:nvPr>
            <p:ph type="sldNum" sz="quarter" idx="12"/>
          </p:nvPr>
        </p:nvSpPr>
        <p:spPr/>
        <p:txBody>
          <a:bodyPr/>
          <a:lstStyle/>
          <a:p>
            <a:fld id="{42197ACC-EB3C-4466-A41B-F6CC006DF8B4}" type="slidenum">
              <a:rPr lang="en-GB" smtClean="0"/>
              <a:t>15</a:t>
            </a:fld>
            <a:endParaRPr lang="en-GB"/>
          </a:p>
        </p:txBody>
      </p:sp>
    </p:spTree>
    <p:extLst>
      <p:ext uri="{BB962C8B-B14F-4D97-AF65-F5344CB8AC3E}">
        <p14:creationId xmlns:p14="http://schemas.microsoft.com/office/powerpoint/2010/main" val="64220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B67D79-7488-4CA6-A75F-FF9C0DE2B67C}"/>
              </a:ext>
            </a:extLst>
          </p:cNvPr>
          <p:cNvSpPr>
            <a:spLocks noGrp="1"/>
          </p:cNvSpPr>
          <p:nvPr>
            <p:ph type="title"/>
          </p:nvPr>
        </p:nvSpPr>
        <p:spPr>
          <a:xfrm>
            <a:off x="95250" y="26369"/>
            <a:ext cx="6667500" cy="1914702"/>
          </a:xfrm>
        </p:spPr>
        <p:txBody>
          <a:bodyPr>
            <a:normAutofit/>
          </a:bodyPr>
          <a:lstStyle/>
          <a:p>
            <a:r>
              <a:rPr lang="en-GB" sz="3200" b="1" u="sng" dirty="0"/>
              <a:t>Optional Extension Task:</a:t>
            </a:r>
            <a:br>
              <a:rPr lang="en-GB" sz="3200" b="1" u="sng" dirty="0"/>
            </a:br>
            <a:br>
              <a:rPr lang="en-GB" sz="3200" b="1" u="sng" dirty="0"/>
            </a:br>
            <a:r>
              <a:rPr lang="en-GB" sz="3200" b="1" i="1" u="sng" dirty="0"/>
              <a:t>Health and Social Care in a Pandemic.</a:t>
            </a:r>
            <a:endParaRPr lang="en-GB" sz="3200" b="1" u="sng" dirty="0"/>
          </a:p>
        </p:txBody>
      </p:sp>
      <p:sp>
        <p:nvSpPr>
          <p:cNvPr id="4" name="Content Placeholder 3">
            <a:extLst>
              <a:ext uri="{FF2B5EF4-FFF2-40B4-BE49-F238E27FC236}">
                <a16:creationId xmlns:a16="http://schemas.microsoft.com/office/drawing/2014/main" id="{E61472BC-4CDA-4077-B6C1-394E53EC4B8C}"/>
              </a:ext>
            </a:extLst>
          </p:cNvPr>
          <p:cNvSpPr>
            <a:spLocks noGrp="1"/>
          </p:cNvSpPr>
          <p:nvPr>
            <p:ph idx="1"/>
          </p:nvPr>
        </p:nvSpPr>
        <p:spPr>
          <a:xfrm>
            <a:off x="471488" y="1941071"/>
            <a:ext cx="5915025" cy="6981209"/>
          </a:xfrm>
        </p:spPr>
        <p:txBody>
          <a:bodyPr>
            <a:normAutofit/>
          </a:bodyPr>
          <a:lstStyle/>
          <a:p>
            <a:pPr marL="0" indent="0">
              <a:buNone/>
            </a:pPr>
            <a:r>
              <a:rPr lang="en-GB" sz="1600" dirty="0"/>
              <a:t>At the moment, we are living through a time when health and social care services are needed more than ever! Those who have chosen this as a profession have stepped up to look after those affected by the COVID-19 pandemic. You will be seeing on the news constant stories about the amazing work that is going on in the British NHS and Care system and this task is your opportunity to find out more about pandemic control in the area and also the work of the World Health Organisation (WHO) in organising a global response. This will require you to research and understand why the steps have been taken around us and how this fits into the global picture. </a:t>
            </a:r>
          </a:p>
          <a:p>
            <a:pPr marL="0" indent="0">
              <a:buNone/>
            </a:pPr>
            <a:r>
              <a:rPr lang="en-GB" sz="1600" i="1" dirty="0"/>
              <a:t>As this is an extension task you can complete as much of this as you like or are able to but this level of thinking and also detail will help build the skill required for distinction or distinction* in your level 3 course.</a:t>
            </a:r>
            <a:endParaRPr lang="en-GB" sz="1600" dirty="0"/>
          </a:p>
          <a:p>
            <a:pPr marL="0" indent="0">
              <a:buNone/>
            </a:pPr>
            <a:endParaRPr lang="en-GB" sz="1600" i="1" dirty="0"/>
          </a:p>
          <a:p>
            <a:pPr marL="0" indent="0">
              <a:buNone/>
            </a:pPr>
            <a:r>
              <a:rPr lang="en-GB" sz="1600" b="1" dirty="0"/>
              <a:t>Task 1</a:t>
            </a:r>
            <a:r>
              <a:rPr lang="en-GB" sz="1600" dirty="0"/>
              <a:t> – What is the role of health promoters?</a:t>
            </a:r>
          </a:p>
          <a:p>
            <a:pPr marL="0" indent="0">
              <a:buNone/>
            </a:pPr>
            <a:r>
              <a:rPr lang="en-GB" sz="1600" dirty="0"/>
              <a:t>You will need to read through the following information and complete some research in order to explain the roles of the following organisations in maintaining the health of the population:</a:t>
            </a:r>
          </a:p>
          <a:p>
            <a:pPr marL="0" indent="0">
              <a:buNone/>
            </a:pPr>
            <a:r>
              <a:rPr lang="en-GB" sz="1600" b="1" dirty="0"/>
              <a:t>World Health Organisation (WHO).</a:t>
            </a:r>
          </a:p>
          <a:p>
            <a:pPr marL="0" indent="0">
              <a:buNone/>
            </a:pPr>
            <a:r>
              <a:rPr lang="en-GB" sz="1600" b="1" dirty="0"/>
              <a:t>Department of Health </a:t>
            </a:r>
          </a:p>
          <a:p>
            <a:pPr marL="0" indent="0">
              <a:buNone/>
            </a:pPr>
            <a:r>
              <a:rPr lang="en-GB" sz="1600" b="1" dirty="0"/>
              <a:t>Public Health Agency</a:t>
            </a:r>
          </a:p>
          <a:p>
            <a:pPr marL="0" indent="0">
              <a:buNone/>
            </a:pPr>
            <a:r>
              <a:rPr lang="en-GB" sz="1600" b="1" dirty="0"/>
              <a:t>Clinical Commissioning Groups (CCGs)</a:t>
            </a:r>
          </a:p>
          <a:p>
            <a:pPr marL="0" indent="0">
              <a:buNone/>
            </a:pPr>
            <a:r>
              <a:rPr lang="en-GB" sz="1600" b="1" dirty="0"/>
              <a:t>Health professionals</a:t>
            </a:r>
          </a:p>
          <a:p>
            <a:pPr marL="0" indent="0">
              <a:buNone/>
            </a:pPr>
            <a:endParaRPr lang="en-GB" sz="1600" b="1" dirty="0"/>
          </a:p>
        </p:txBody>
      </p:sp>
      <p:sp>
        <p:nvSpPr>
          <p:cNvPr id="2" name="Slide Number Placeholder 1">
            <a:extLst>
              <a:ext uri="{FF2B5EF4-FFF2-40B4-BE49-F238E27FC236}">
                <a16:creationId xmlns:a16="http://schemas.microsoft.com/office/drawing/2014/main" id="{9AE05E8F-16B7-4D95-BDD5-689946A49D1F}"/>
              </a:ext>
            </a:extLst>
          </p:cNvPr>
          <p:cNvSpPr>
            <a:spLocks noGrp="1"/>
          </p:cNvSpPr>
          <p:nvPr>
            <p:ph type="sldNum" sz="quarter" idx="12"/>
          </p:nvPr>
        </p:nvSpPr>
        <p:spPr/>
        <p:txBody>
          <a:bodyPr/>
          <a:lstStyle/>
          <a:p>
            <a:fld id="{42197ACC-EB3C-4466-A41B-F6CC006DF8B4}" type="slidenum">
              <a:rPr lang="en-GB" smtClean="0"/>
              <a:t>16</a:t>
            </a:fld>
            <a:endParaRPr lang="en-GB"/>
          </a:p>
        </p:txBody>
      </p:sp>
      <p:pic>
        <p:nvPicPr>
          <p:cNvPr id="2050" name="Picture 2" descr="How hospitals can handle an influx of patients with COVID-19 - ABC ...">
            <a:extLst>
              <a:ext uri="{FF2B5EF4-FFF2-40B4-BE49-F238E27FC236}">
                <a16:creationId xmlns:a16="http://schemas.microsoft.com/office/drawing/2014/main" id="{ACF80286-DE38-4545-B711-FEE747B0360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834" t="3086" r="21666"/>
          <a:stretch/>
        </p:blipFill>
        <p:spPr bwMode="auto">
          <a:xfrm>
            <a:off x="4034834" y="7505700"/>
            <a:ext cx="2727915" cy="22031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F9B8F05-3EC1-45A3-9A6D-0D1F3CFC6180}"/>
              </a:ext>
            </a:extLst>
          </p:cNvPr>
          <p:cNvSpPr/>
          <p:nvPr/>
        </p:nvSpPr>
        <p:spPr>
          <a:xfrm>
            <a:off x="229597" y="8405507"/>
            <a:ext cx="3429000" cy="923330"/>
          </a:xfrm>
          <a:prstGeom prst="rect">
            <a:avLst/>
          </a:prstGeom>
        </p:spPr>
        <p:txBody>
          <a:bodyPr>
            <a:spAutoFit/>
          </a:bodyPr>
          <a:lstStyle/>
          <a:p>
            <a:r>
              <a:rPr lang="en-GB" i="1" dirty="0"/>
              <a:t>Find out about the organisation of </a:t>
            </a:r>
          </a:p>
          <a:p>
            <a:r>
              <a:rPr lang="en-GB" i="1" dirty="0"/>
              <a:t>public health promotion within MK. </a:t>
            </a:r>
          </a:p>
        </p:txBody>
      </p:sp>
    </p:spTree>
    <p:extLst>
      <p:ext uri="{BB962C8B-B14F-4D97-AF65-F5344CB8AC3E}">
        <p14:creationId xmlns:p14="http://schemas.microsoft.com/office/powerpoint/2010/main" val="1745465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F129E-1558-4B29-B6FE-4D1AEF7A476C}"/>
              </a:ext>
            </a:extLst>
          </p:cNvPr>
          <p:cNvSpPr>
            <a:spLocks noGrp="1"/>
          </p:cNvSpPr>
          <p:nvPr>
            <p:ph type="title"/>
          </p:nvPr>
        </p:nvSpPr>
        <p:spPr>
          <a:xfrm>
            <a:off x="319088" y="197200"/>
            <a:ext cx="5915025" cy="825145"/>
          </a:xfrm>
        </p:spPr>
        <p:txBody>
          <a:bodyPr/>
          <a:lstStyle/>
          <a:p>
            <a:r>
              <a:rPr lang="en-GB" b="1" u="sng" dirty="0"/>
              <a:t>The role of Health Promoters</a:t>
            </a:r>
          </a:p>
        </p:txBody>
      </p:sp>
      <p:sp>
        <p:nvSpPr>
          <p:cNvPr id="3" name="Content Placeholder 2">
            <a:extLst>
              <a:ext uri="{FF2B5EF4-FFF2-40B4-BE49-F238E27FC236}">
                <a16:creationId xmlns:a16="http://schemas.microsoft.com/office/drawing/2014/main" id="{832000F5-B6CF-41BA-BADB-C98179C4CCDD}"/>
              </a:ext>
            </a:extLst>
          </p:cNvPr>
          <p:cNvSpPr>
            <a:spLocks noGrp="1"/>
          </p:cNvSpPr>
          <p:nvPr>
            <p:ph idx="1"/>
          </p:nvPr>
        </p:nvSpPr>
        <p:spPr>
          <a:xfrm>
            <a:off x="133351" y="1022344"/>
            <a:ext cx="6677800" cy="7484184"/>
          </a:xfrm>
        </p:spPr>
        <p:txBody>
          <a:bodyPr>
            <a:normAutofit fontScale="85000" lnSpcReduction="20000"/>
          </a:bodyPr>
          <a:lstStyle/>
          <a:p>
            <a:pPr marL="0" indent="0">
              <a:buNone/>
            </a:pPr>
            <a:r>
              <a:rPr lang="en-GB" b="1" dirty="0"/>
              <a:t>Aims</a:t>
            </a:r>
            <a:endParaRPr lang="en-GB" dirty="0"/>
          </a:p>
          <a:p>
            <a:pPr marL="0" indent="0">
              <a:buNone/>
            </a:pPr>
            <a:r>
              <a:rPr lang="en-GB" dirty="0"/>
              <a:t>Health promoters aim to improve the health of individuals and the population and reduce health inequalities globally, nationally and locally. </a:t>
            </a:r>
          </a:p>
          <a:p>
            <a:pPr marL="0" indent="0">
              <a:buNone/>
            </a:pPr>
            <a:r>
              <a:rPr lang="en-GB" b="1" dirty="0"/>
              <a:t>Global health promotion</a:t>
            </a:r>
            <a:endParaRPr lang="en-GB" dirty="0"/>
          </a:p>
          <a:p>
            <a:pPr marL="0" indent="0">
              <a:buNone/>
            </a:pPr>
            <a:r>
              <a:rPr lang="en-GB" dirty="0"/>
              <a:t>The World Health Organization, within the United Nations promotes and protects good health worldwide, by providing information about disease outbreaks, co-ordinating crisis intervention and the response to humanitarian emergencies; establishing International Health Regulations and an international system of classifying diseases. </a:t>
            </a:r>
          </a:p>
          <a:p>
            <a:pPr marL="0" indent="0">
              <a:buNone/>
            </a:pPr>
            <a:r>
              <a:rPr lang="en-GB" dirty="0"/>
              <a:t>National, regional and local health structures in England include the</a:t>
            </a:r>
          </a:p>
          <a:p>
            <a:r>
              <a:rPr lang="en-GB" dirty="0"/>
              <a:t>Department of Health</a:t>
            </a:r>
          </a:p>
          <a:p>
            <a:r>
              <a:rPr lang="en-GB" dirty="0"/>
              <a:t>Public Health Agency</a:t>
            </a:r>
          </a:p>
          <a:p>
            <a:r>
              <a:rPr lang="en-GB" dirty="0"/>
              <a:t>Clinical Commissioning Groups (CCGs) </a:t>
            </a:r>
          </a:p>
          <a:p>
            <a:r>
              <a:rPr lang="en-GB" dirty="0"/>
              <a:t>Health professionals</a:t>
            </a:r>
          </a:p>
          <a:p>
            <a:pPr marL="0" indent="0">
              <a:buNone/>
            </a:pPr>
            <a:r>
              <a:rPr lang="en-GB" dirty="0"/>
              <a:t>In England, the Department of Health (DH) leads, shapes and funds health and care while Public Health England protects and improves the nation’s health and well-being, and reduces health inequalities. Local authorities are responsible for public health and do this through health and well-being boards which include representatives for all CCGs in the area, among others. Health and well-being boards assess the needs of their local community through Joint Strategic Needs Assessments (JSNAs) then agree priorities in Joint Health and Well-Being Strategies (JHWSs). Together JSNAs and JHWSs form the basis of commissioning plans for public health for CCGs. </a:t>
            </a:r>
          </a:p>
          <a:p>
            <a:pPr marL="0" indent="0">
              <a:buNone/>
            </a:pPr>
            <a:r>
              <a:rPr lang="en-GB" b="1" i="1" dirty="0"/>
              <a:t>Task 2: Why do you think is necessary for local authorities to have control over the needs of the people in their area? For instance, think about the people living in Milton Keynes and then compare that to the population living in Exeter; do they have the same needs? What would their focus for health be on? </a:t>
            </a:r>
          </a:p>
          <a:p>
            <a:pPr marL="0" indent="0">
              <a:buNone/>
            </a:pPr>
            <a:r>
              <a:rPr lang="en-GB" i="1" dirty="0"/>
              <a:t>Have a look at Somerset CCG, they are having a funding crisis due to the high proportion of elderly residents needing care. </a:t>
            </a:r>
          </a:p>
        </p:txBody>
      </p:sp>
      <p:sp>
        <p:nvSpPr>
          <p:cNvPr id="4" name="Slide Number Placeholder 3">
            <a:extLst>
              <a:ext uri="{FF2B5EF4-FFF2-40B4-BE49-F238E27FC236}">
                <a16:creationId xmlns:a16="http://schemas.microsoft.com/office/drawing/2014/main" id="{ADAE5AC1-FCDB-4800-A36C-081924F9F09E}"/>
              </a:ext>
            </a:extLst>
          </p:cNvPr>
          <p:cNvSpPr>
            <a:spLocks noGrp="1"/>
          </p:cNvSpPr>
          <p:nvPr>
            <p:ph type="sldNum" sz="quarter" idx="12"/>
          </p:nvPr>
        </p:nvSpPr>
        <p:spPr/>
        <p:txBody>
          <a:bodyPr/>
          <a:lstStyle/>
          <a:p>
            <a:fld id="{42197ACC-EB3C-4466-A41B-F6CC006DF8B4}" type="slidenum">
              <a:rPr lang="en-GB" smtClean="0"/>
              <a:t>17</a:t>
            </a:fld>
            <a:endParaRPr lang="en-GB"/>
          </a:p>
        </p:txBody>
      </p:sp>
      <p:pic>
        <p:nvPicPr>
          <p:cNvPr id="3074" name="Picture 2" descr="WHO | Disease Outbreak News (DONs)">
            <a:extLst>
              <a:ext uri="{FF2B5EF4-FFF2-40B4-BE49-F238E27FC236}">
                <a16:creationId xmlns:a16="http://schemas.microsoft.com/office/drawing/2014/main" id="{EBEDD923-ECFC-4A1D-B787-2E5BA02A51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95"/>
          <a:stretch/>
        </p:blipFill>
        <p:spPr bwMode="auto">
          <a:xfrm>
            <a:off x="0" y="8534400"/>
            <a:ext cx="3148014"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acancies: 3 Non-Executive board members, Department of Health |">
            <a:extLst>
              <a:ext uri="{FF2B5EF4-FFF2-40B4-BE49-F238E27FC236}">
                <a16:creationId xmlns:a16="http://schemas.microsoft.com/office/drawing/2014/main" id="{8E61A994-25C7-43CA-821A-28B8E249CB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480" b="9100"/>
          <a:stretch/>
        </p:blipFill>
        <p:spPr bwMode="auto">
          <a:xfrm>
            <a:off x="2824163" y="8553450"/>
            <a:ext cx="177165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atients encouraged to choose the right care this Christmas">
            <a:extLst>
              <a:ext uri="{FF2B5EF4-FFF2-40B4-BE49-F238E27FC236}">
                <a16:creationId xmlns:a16="http://schemas.microsoft.com/office/drawing/2014/main" id="{73B28006-D2BF-4424-9F64-4C024472F7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8826" y="8534400"/>
            <a:ext cx="2392324"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92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F129E-1558-4B29-B6FE-4D1AEF7A476C}"/>
              </a:ext>
            </a:extLst>
          </p:cNvPr>
          <p:cNvSpPr>
            <a:spLocks noGrp="1"/>
          </p:cNvSpPr>
          <p:nvPr>
            <p:ph type="title"/>
          </p:nvPr>
        </p:nvSpPr>
        <p:spPr>
          <a:xfrm>
            <a:off x="319088" y="197200"/>
            <a:ext cx="5915025" cy="825145"/>
          </a:xfrm>
        </p:spPr>
        <p:txBody>
          <a:bodyPr>
            <a:normAutofit fontScale="90000"/>
          </a:bodyPr>
          <a:lstStyle/>
          <a:p>
            <a:r>
              <a:rPr lang="en-GB" b="1" u="sng" dirty="0"/>
              <a:t>Approaches to promoting public health and well-being</a:t>
            </a:r>
          </a:p>
        </p:txBody>
      </p:sp>
      <p:sp>
        <p:nvSpPr>
          <p:cNvPr id="3" name="Content Placeholder 2">
            <a:extLst>
              <a:ext uri="{FF2B5EF4-FFF2-40B4-BE49-F238E27FC236}">
                <a16:creationId xmlns:a16="http://schemas.microsoft.com/office/drawing/2014/main" id="{832000F5-B6CF-41BA-BADB-C98179C4CCDD}"/>
              </a:ext>
            </a:extLst>
          </p:cNvPr>
          <p:cNvSpPr>
            <a:spLocks noGrp="1"/>
          </p:cNvSpPr>
          <p:nvPr>
            <p:ph idx="1"/>
          </p:nvPr>
        </p:nvSpPr>
        <p:spPr>
          <a:xfrm>
            <a:off x="128587" y="1315324"/>
            <a:ext cx="6677800" cy="7484184"/>
          </a:xfrm>
        </p:spPr>
        <p:txBody>
          <a:bodyPr>
            <a:normAutofit fontScale="92500" lnSpcReduction="10000"/>
          </a:bodyPr>
          <a:lstStyle/>
          <a:p>
            <a:pPr marL="0" indent="0">
              <a:buNone/>
            </a:pPr>
            <a:r>
              <a:rPr lang="en-GB" dirty="0"/>
              <a:t>Promoting public health and well-being includes:</a:t>
            </a:r>
          </a:p>
          <a:p>
            <a:pPr marL="457200" indent="-457200">
              <a:buFont typeface="+mj-lt"/>
              <a:buAutoNum type="arabicPeriod"/>
            </a:pPr>
            <a:r>
              <a:rPr lang="en-GB" dirty="0"/>
              <a:t>Monitoring the health status of the community and identifying those most at risk, e.g. children, unemployed, older people, minority ethnic groups. </a:t>
            </a:r>
          </a:p>
          <a:p>
            <a:pPr marL="457200" indent="-457200">
              <a:buFont typeface="+mj-lt"/>
              <a:buAutoNum type="arabicPeriod"/>
            </a:pPr>
            <a:r>
              <a:rPr lang="en-GB" dirty="0"/>
              <a:t>Health surveillance programmes. </a:t>
            </a:r>
          </a:p>
          <a:p>
            <a:pPr marL="457200" indent="-457200">
              <a:buFont typeface="+mj-lt"/>
              <a:buAutoNum type="arabicPeriod"/>
            </a:pPr>
            <a:r>
              <a:rPr lang="en-GB" dirty="0"/>
              <a:t>Targeted education and health awareness and health promotion programmes. </a:t>
            </a:r>
          </a:p>
          <a:p>
            <a:pPr marL="457200" indent="-457200">
              <a:buFont typeface="+mj-lt"/>
              <a:buAutoNum type="arabicPeriod"/>
            </a:pPr>
            <a:r>
              <a:rPr lang="en-GB" dirty="0"/>
              <a:t>Socio-economic support to reduce health inequality between individuals and communities, e.g. winter fuel payments, free school meals, housing support.</a:t>
            </a:r>
          </a:p>
          <a:p>
            <a:pPr marL="457200" indent="-457200">
              <a:buFont typeface="+mj-lt"/>
              <a:buAutoNum type="arabicPeriod"/>
            </a:pPr>
            <a:r>
              <a:rPr lang="en-GB" dirty="0"/>
              <a:t>Improving access to health and care services. </a:t>
            </a:r>
          </a:p>
          <a:p>
            <a:pPr marL="457200" indent="-457200">
              <a:buFont typeface="+mj-lt"/>
              <a:buAutoNum type="arabicPeriod"/>
            </a:pPr>
            <a:r>
              <a:rPr lang="en-GB" dirty="0"/>
              <a:t>Co-ordinating national and local services. </a:t>
            </a:r>
          </a:p>
          <a:p>
            <a:pPr marL="457200" indent="-457200">
              <a:buFont typeface="+mj-lt"/>
              <a:buAutoNum type="arabicPeriod"/>
            </a:pPr>
            <a:r>
              <a:rPr lang="en-GB" dirty="0"/>
              <a:t>Disease registration to inform of health trends and for strategic health planning. </a:t>
            </a:r>
          </a:p>
          <a:p>
            <a:pPr marL="457200" indent="-457200">
              <a:buFont typeface="+mj-lt"/>
              <a:buAutoNum type="arabicPeriod"/>
            </a:pPr>
            <a:r>
              <a:rPr lang="en-GB" dirty="0"/>
              <a:t>Statutory duty to notify certain communicable diseases e.g. measles, tuberculosis (in this case COVID-19). </a:t>
            </a:r>
          </a:p>
          <a:p>
            <a:pPr marL="0" indent="0">
              <a:buNone/>
            </a:pPr>
            <a:r>
              <a:rPr lang="en-GB" b="1" dirty="0"/>
              <a:t>Task 3 – Find examples of the British Government and relevant agencies putting these measures into practice; e.g. what have they done for those receiving free school meals? How have they identified those most at risk and supported them? </a:t>
            </a:r>
          </a:p>
          <a:p>
            <a:pPr marL="0" indent="0">
              <a:buNone/>
            </a:pPr>
            <a:r>
              <a:rPr lang="en-GB" b="1" dirty="0"/>
              <a:t>Task 4: Compare Britain’s response to at least one other country and its response to the pandemic. Assess the strengths and weaknesses in each approach to looking after public health. </a:t>
            </a:r>
          </a:p>
          <a:p>
            <a:pPr marL="0" indent="0">
              <a:buNone/>
            </a:pPr>
            <a:r>
              <a:rPr lang="en-GB" u="sng" dirty="0"/>
              <a:t>Challenge: </a:t>
            </a:r>
            <a:r>
              <a:rPr lang="en-GB" dirty="0"/>
              <a:t>Look at least 3 news articles from a variety of sources and consider what they say about the British approach to the pandemic. Do you think it could have been improved? Justify your suggestions.  </a:t>
            </a:r>
          </a:p>
        </p:txBody>
      </p:sp>
      <p:sp>
        <p:nvSpPr>
          <p:cNvPr id="4" name="Slide Number Placeholder 3">
            <a:extLst>
              <a:ext uri="{FF2B5EF4-FFF2-40B4-BE49-F238E27FC236}">
                <a16:creationId xmlns:a16="http://schemas.microsoft.com/office/drawing/2014/main" id="{ADAE5AC1-FCDB-4800-A36C-081924F9F09E}"/>
              </a:ext>
            </a:extLst>
          </p:cNvPr>
          <p:cNvSpPr>
            <a:spLocks noGrp="1"/>
          </p:cNvSpPr>
          <p:nvPr>
            <p:ph type="sldNum" sz="quarter" idx="12"/>
          </p:nvPr>
        </p:nvSpPr>
        <p:spPr/>
        <p:txBody>
          <a:bodyPr/>
          <a:lstStyle/>
          <a:p>
            <a:fld id="{42197ACC-EB3C-4466-A41B-F6CC006DF8B4}" type="slidenum">
              <a:rPr lang="en-GB" smtClean="0"/>
              <a:t>18</a:t>
            </a:fld>
            <a:endParaRPr lang="en-GB"/>
          </a:p>
        </p:txBody>
      </p:sp>
      <p:pic>
        <p:nvPicPr>
          <p:cNvPr id="4098" name="Picture 2" descr="Unit 8: Promoting Public Health | Teaching Resources">
            <a:extLst>
              <a:ext uri="{FF2B5EF4-FFF2-40B4-BE49-F238E27FC236}">
                <a16:creationId xmlns:a16="http://schemas.microsoft.com/office/drawing/2014/main" id="{CFD65018-FC7B-4032-B7C9-2BF897D7A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1952" y="8590676"/>
            <a:ext cx="1637936" cy="12284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TEC Level 3 HSC: Unit 8 Promoting Public Health LEARNING AIM D ...">
            <a:extLst>
              <a:ext uri="{FF2B5EF4-FFF2-40B4-BE49-F238E27FC236}">
                <a16:creationId xmlns:a16="http://schemas.microsoft.com/office/drawing/2014/main" id="{C4D31E6D-D189-4B29-9D77-3A180E3C9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888" y="8618978"/>
            <a:ext cx="1600200"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89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46C84-4D93-405C-9341-94D09E2C1F42}"/>
              </a:ext>
            </a:extLst>
          </p:cNvPr>
          <p:cNvSpPr>
            <a:spLocks noGrp="1"/>
          </p:cNvSpPr>
          <p:nvPr>
            <p:ph type="title"/>
          </p:nvPr>
        </p:nvSpPr>
        <p:spPr>
          <a:xfrm>
            <a:off x="223838" y="234775"/>
            <a:ext cx="6162675" cy="748945"/>
          </a:xfrm>
        </p:spPr>
        <p:txBody>
          <a:bodyPr/>
          <a:lstStyle/>
          <a:p>
            <a:r>
              <a:rPr lang="en-GB" b="1" dirty="0"/>
              <a:t>Pandemic Phases </a:t>
            </a:r>
          </a:p>
        </p:txBody>
      </p:sp>
      <p:sp>
        <p:nvSpPr>
          <p:cNvPr id="3" name="Content Placeholder 2">
            <a:extLst>
              <a:ext uri="{FF2B5EF4-FFF2-40B4-BE49-F238E27FC236}">
                <a16:creationId xmlns:a16="http://schemas.microsoft.com/office/drawing/2014/main" id="{9530CA42-DC3E-442B-9837-C6D0BD727166}"/>
              </a:ext>
            </a:extLst>
          </p:cNvPr>
          <p:cNvSpPr>
            <a:spLocks noGrp="1"/>
          </p:cNvSpPr>
          <p:nvPr>
            <p:ph idx="1"/>
          </p:nvPr>
        </p:nvSpPr>
        <p:spPr>
          <a:xfrm>
            <a:off x="223838" y="983720"/>
            <a:ext cx="6410324" cy="6236230"/>
          </a:xfrm>
        </p:spPr>
        <p:txBody>
          <a:bodyPr>
            <a:normAutofit fontScale="92500"/>
          </a:bodyPr>
          <a:lstStyle/>
          <a:p>
            <a:pPr marL="0" indent="0">
              <a:buNone/>
            </a:pPr>
            <a:r>
              <a:rPr lang="en-GB" dirty="0"/>
              <a:t>2018 marks the 100th anniversary of one of the largest public health crises in modern history, the 1918 influenza pandemic known colloquially as “Spanish flu.” The intensity and speed with which it struck were almost unimaginable – infecting one-third of the Earth’s population, which at the time was about 500 million people. By the time it subsided in 1920, tens of millions people are thought to have died. By 1952, it was decided that an influenza surveillance system was needed for the “collection, correlation, and distribution of  information regarding occurrence, epidemiology and laboratory findings”. This is known as the Global Influenza Surveillance and Response System (GISRS). It was predicted that the next pandemic would most likely be caused by influenza.</a:t>
            </a:r>
          </a:p>
          <a:p>
            <a:pPr marL="0" indent="0">
              <a:buNone/>
            </a:pPr>
            <a:r>
              <a:rPr lang="en-GB" dirty="0"/>
              <a:t>This has lead WHO to conduct and watch outbreaks of strains of flu and cold across the world and create detailed reports on the readiness of countries and also to map out the stages of a pandemic and main actions to be taken in order to minimise the impact of this type of event. </a:t>
            </a:r>
          </a:p>
          <a:p>
            <a:pPr marL="0" indent="0">
              <a:buNone/>
            </a:pPr>
            <a:r>
              <a:rPr lang="en-GB" b="1" dirty="0"/>
              <a:t>Task 5: Below is a link to the WHO pandemic phase descriptions; use these alongside research on the response to the COVID-19 Pandemic in order to complete the table on the next slide. </a:t>
            </a:r>
          </a:p>
        </p:txBody>
      </p:sp>
      <p:sp>
        <p:nvSpPr>
          <p:cNvPr id="4" name="Slide Number Placeholder 3">
            <a:extLst>
              <a:ext uri="{FF2B5EF4-FFF2-40B4-BE49-F238E27FC236}">
                <a16:creationId xmlns:a16="http://schemas.microsoft.com/office/drawing/2014/main" id="{FFA808FA-582E-412A-9FCA-A610573DEB3A}"/>
              </a:ext>
            </a:extLst>
          </p:cNvPr>
          <p:cNvSpPr>
            <a:spLocks noGrp="1"/>
          </p:cNvSpPr>
          <p:nvPr>
            <p:ph type="sldNum" sz="quarter" idx="12"/>
          </p:nvPr>
        </p:nvSpPr>
        <p:spPr/>
        <p:txBody>
          <a:bodyPr/>
          <a:lstStyle/>
          <a:p>
            <a:fld id="{42197ACC-EB3C-4466-A41B-F6CC006DF8B4}" type="slidenum">
              <a:rPr lang="en-GB" smtClean="0"/>
              <a:t>19</a:t>
            </a:fld>
            <a:endParaRPr lang="en-GB"/>
          </a:p>
        </p:txBody>
      </p:sp>
      <p:pic>
        <p:nvPicPr>
          <p:cNvPr id="5122" name="Picture 2" descr="Epidemic vs. Pandemic: Comparison and Occurrence | U.S. News">
            <a:extLst>
              <a:ext uri="{FF2B5EF4-FFF2-40B4-BE49-F238E27FC236}">
                <a16:creationId xmlns:a16="http://schemas.microsoft.com/office/drawing/2014/main" id="{4C971D22-D7B9-4DEA-A32A-7D999DD000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8661" y="8166100"/>
            <a:ext cx="3969604" cy="17399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pidemic vs. Pandemic, What Is the Difference Between an Epidemic ...">
            <a:extLst>
              <a:ext uri="{FF2B5EF4-FFF2-40B4-BE49-F238E27FC236}">
                <a16:creationId xmlns:a16="http://schemas.microsoft.com/office/drawing/2014/main" id="{03F036D3-FFC2-4EB1-9436-3AB22F46E4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66100"/>
            <a:ext cx="2781300" cy="17399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679FFA4-301B-4A23-9CD7-63D236ECB538}"/>
              </a:ext>
            </a:extLst>
          </p:cNvPr>
          <p:cNvSpPr/>
          <p:nvPr/>
        </p:nvSpPr>
        <p:spPr>
          <a:xfrm>
            <a:off x="347663" y="7219950"/>
            <a:ext cx="6162674" cy="646331"/>
          </a:xfrm>
          <a:prstGeom prst="rect">
            <a:avLst/>
          </a:prstGeom>
        </p:spPr>
        <p:txBody>
          <a:bodyPr wrap="square">
            <a:spAutoFit/>
          </a:bodyPr>
          <a:lstStyle/>
          <a:p>
            <a:r>
              <a:rPr lang="en-GB" dirty="0">
                <a:hlinkClick r:id="rId4"/>
              </a:rPr>
              <a:t>https://www.who.int/influenza/resources/documents/pandemic_phase_descriptions_and_actions.pdf</a:t>
            </a:r>
            <a:endParaRPr lang="en-GB" dirty="0"/>
          </a:p>
        </p:txBody>
      </p:sp>
    </p:spTree>
    <p:extLst>
      <p:ext uri="{BB962C8B-B14F-4D97-AF65-F5344CB8AC3E}">
        <p14:creationId xmlns:p14="http://schemas.microsoft.com/office/powerpoint/2010/main" val="828303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5BA8C-729F-44B3-A80A-313E739313C7}"/>
              </a:ext>
            </a:extLst>
          </p:cNvPr>
          <p:cNvSpPr>
            <a:spLocks noGrp="1"/>
          </p:cNvSpPr>
          <p:nvPr>
            <p:ph type="title"/>
          </p:nvPr>
        </p:nvSpPr>
        <p:spPr>
          <a:xfrm>
            <a:off x="471486" y="152270"/>
            <a:ext cx="5915025" cy="1110895"/>
          </a:xfrm>
        </p:spPr>
        <p:txBody>
          <a:bodyPr/>
          <a:lstStyle/>
          <a:p>
            <a:pPr algn="ctr"/>
            <a:r>
              <a:rPr lang="en-GB" b="1" u="sng" dirty="0">
                <a:latin typeface="Bahnschrift Light" panose="020B0502040204020203" pitchFamily="34" charset="0"/>
              </a:rPr>
              <a:t>Contents</a:t>
            </a:r>
          </a:p>
        </p:txBody>
      </p:sp>
      <p:sp>
        <p:nvSpPr>
          <p:cNvPr id="3" name="Content Placeholder 2">
            <a:extLst>
              <a:ext uri="{FF2B5EF4-FFF2-40B4-BE49-F238E27FC236}">
                <a16:creationId xmlns:a16="http://schemas.microsoft.com/office/drawing/2014/main" id="{DAA6624C-AC89-419A-8363-CE0FFFC248FD}"/>
              </a:ext>
            </a:extLst>
          </p:cNvPr>
          <p:cNvSpPr>
            <a:spLocks noGrp="1"/>
          </p:cNvSpPr>
          <p:nvPr>
            <p:ph idx="1"/>
          </p:nvPr>
        </p:nvSpPr>
        <p:spPr>
          <a:xfrm>
            <a:off x="266701" y="1494014"/>
            <a:ext cx="6305550" cy="5668786"/>
          </a:xfrm>
        </p:spPr>
        <p:txBody>
          <a:bodyPr>
            <a:normAutofit/>
          </a:bodyPr>
          <a:lstStyle/>
          <a:p>
            <a:pPr marL="0" indent="0">
              <a:buNone/>
            </a:pPr>
            <a:r>
              <a:rPr lang="en-GB" dirty="0"/>
              <a:t>What will I be studying?				Page 3</a:t>
            </a:r>
          </a:p>
          <a:p>
            <a:pPr marL="0" indent="0">
              <a:buNone/>
            </a:pPr>
            <a:r>
              <a:rPr lang="en-GB" dirty="0"/>
              <a:t>Recommended Netflix Programmes		Page 4</a:t>
            </a:r>
          </a:p>
          <a:p>
            <a:pPr marL="0" indent="0">
              <a:buNone/>
            </a:pPr>
            <a:r>
              <a:rPr lang="en-GB" dirty="0"/>
              <a:t>Other recommended watching 			Page 5</a:t>
            </a:r>
          </a:p>
          <a:p>
            <a:pPr marL="0" indent="0">
              <a:buNone/>
            </a:pPr>
            <a:r>
              <a:rPr lang="en-GB" dirty="0"/>
              <a:t>Recommended Reading 				Page 6 </a:t>
            </a:r>
          </a:p>
          <a:p>
            <a:pPr marL="0" indent="0">
              <a:buNone/>
            </a:pPr>
            <a:r>
              <a:rPr lang="en-GB" dirty="0"/>
              <a:t>Representations Task				Page 7</a:t>
            </a:r>
          </a:p>
          <a:p>
            <a:pPr marL="0" indent="0">
              <a:buNone/>
            </a:pPr>
            <a:r>
              <a:rPr lang="en-GB" dirty="0"/>
              <a:t>Learning Log					Page 8</a:t>
            </a:r>
          </a:p>
          <a:p>
            <a:pPr marL="0" indent="0">
              <a:buNone/>
            </a:pPr>
            <a:r>
              <a:rPr lang="en-GB" dirty="0"/>
              <a:t>Key word Glossary					Page 9-10</a:t>
            </a:r>
          </a:p>
          <a:p>
            <a:pPr marL="0" indent="0">
              <a:buNone/>
            </a:pPr>
            <a:r>
              <a:rPr lang="en-GB" dirty="0"/>
              <a:t>A-Z Challenge					Page 11</a:t>
            </a:r>
          </a:p>
          <a:p>
            <a:pPr marL="0" indent="0">
              <a:buNone/>
            </a:pPr>
            <a:r>
              <a:rPr lang="en-GB" dirty="0"/>
              <a:t>History of the NHS					Page 12</a:t>
            </a:r>
          </a:p>
          <a:p>
            <a:pPr marL="0" indent="0">
              <a:buNone/>
            </a:pPr>
            <a:r>
              <a:rPr lang="en-GB" dirty="0"/>
              <a:t>Roles in Health and Social Care			Page 13</a:t>
            </a:r>
          </a:p>
          <a:p>
            <a:pPr marL="0" indent="0">
              <a:buNone/>
            </a:pPr>
            <a:r>
              <a:rPr lang="en-GB" dirty="0"/>
              <a:t>Frontline roles in a pandemic 			Page 14</a:t>
            </a:r>
          </a:p>
          <a:p>
            <a:pPr marL="0" indent="0">
              <a:buNone/>
            </a:pPr>
            <a:r>
              <a:rPr lang="en-GB" dirty="0"/>
              <a:t>True or False					Page 15</a:t>
            </a:r>
          </a:p>
          <a:p>
            <a:pPr marL="0" indent="0">
              <a:buNone/>
            </a:pPr>
            <a:r>
              <a:rPr lang="en-GB" dirty="0"/>
              <a:t>Extension Task – COVID-19 &amp; Public Health	Page 16-20</a:t>
            </a:r>
          </a:p>
          <a:p>
            <a:pPr marL="0" indent="0">
              <a:buNone/>
            </a:pPr>
            <a:r>
              <a:rPr lang="en-GB" dirty="0"/>
              <a:t>Checklist for September				Page 21</a:t>
            </a:r>
          </a:p>
          <a:p>
            <a:pPr marL="0" indent="0">
              <a:buNone/>
            </a:pPr>
            <a:endParaRPr lang="en-GB" dirty="0"/>
          </a:p>
          <a:p>
            <a:pPr marL="0" indent="0">
              <a:buNone/>
            </a:pPr>
            <a:endParaRPr lang="en-GB" dirty="0"/>
          </a:p>
        </p:txBody>
      </p:sp>
      <p:pic>
        <p:nvPicPr>
          <p:cNvPr id="1026" name="Picture 2" descr="3 Lifespan Development flashcards on Tinycards">
            <a:extLst>
              <a:ext uri="{FF2B5EF4-FFF2-40B4-BE49-F238E27FC236}">
                <a16:creationId xmlns:a16="http://schemas.microsoft.com/office/drawing/2014/main" id="{21281C4B-EFA6-4153-ACED-DFAAA4A58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6" y="7624498"/>
            <a:ext cx="5915026" cy="224278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F421C19-CCFE-45F4-9083-F683F0911CFD}"/>
              </a:ext>
            </a:extLst>
          </p:cNvPr>
          <p:cNvSpPr>
            <a:spLocks noGrp="1"/>
          </p:cNvSpPr>
          <p:nvPr>
            <p:ph type="sldNum" sz="quarter" idx="12"/>
          </p:nvPr>
        </p:nvSpPr>
        <p:spPr/>
        <p:txBody>
          <a:bodyPr/>
          <a:lstStyle/>
          <a:p>
            <a:fld id="{42197ACC-EB3C-4466-A41B-F6CC006DF8B4}" type="slidenum">
              <a:rPr lang="en-GB" smtClean="0"/>
              <a:t>2</a:t>
            </a:fld>
            <a:endParaRPr lang="en-GB"/>
          </a:p>
        </p:txBody>
      </p:sp>
    </p:spTree>
    <p:extLst>
      <p:ext uri="{BB962C8B-B14F-4D97-AF65-F5344CB8AC3E}">
        <p14:creationId xmlns:p14="http://schemas.microsoft.com/office/powerpoint/2010/main" val="4106949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50A4268-73EA-40B0-815A-D18F027CA359}"/>
              </a:ext>
            </a:extLst>
          </p:cNvPr>
          <p:cNvGraphicFramePr>
            <a:graphicFrameLocks noGrp="1"/>
          </p:cNvGraphicFramePr>
          <p:nvPr>
            <p:ph idx="1"/>
            <p:extLst>
              <p:ext uri="{D42A27DB-BD31-4B8C-83A1-F6EECF244321}">
                <p14:modId xmlns:p14="http://schemas.microsoft.com/office/powerpoint/2010/main" val="3623738656"/>
              </p:ext>
            </p:extLst>
          </p:nvPr>
        </p:nvGraphicFramePr>
        <p:xfrm>
          <a:off x="114940" y="197200"/>
          <a:ext cx="6628119" cy="8481060"/>
        </p:xfrm>
        <a:graphic>
          <a:graphicData uri="http://schemas.openxmlformats.org/drawingml/2006/table">
            <a:tbl>
              <a:tblPr firstRow="1" bandRow="1">
                <a:tableStyleId>{5940675A-B579-460E-94D1-54222C63F5DA}</a:tableStyleId>
              </a:tblPr>
              <a:tblGrid>
                <a:gridCol w="636247">
                  <a:extLst>
                    <a:ext uri="{9D8B030D-6E8A-4147-A177-3AD203B41FA5}">
                      <a16:colId xmlns:a16="http://schemas.microsoft.com/office/drawing/2014/main" val="1213900921"/>
                    </a:ext>
                  </a:extLst>
                </a:gridCol>
                <a:gridCol w="1497968">
                  <a:extLst>
                    <a:ext uri="{9D8B030D-6E8A-4147-A177-3AD203B41FA5}">
                      <a16:colId xmlns:a16="http://schemas.microsoft.com/office/drawing/2014/main" val="631131012"/>
                    </a:ext>
                  </a:extLst>
                </a:gridCol>
                <a:gridCol w="1497968">
                  <a:extLst>
                    <a:ext uri="{9D8B030D-6E8A-4147-A177-3AD203B41FA5}">
                      <a16:colId xmlns:a16="http://schemas.microsoft.com/office/drawing/2014/main" val="3170595726"/>
                    </a:ext>
                  </a:extLst>
                </a:gridCol>
                <a:gridCol w="1497968">
                  <a:extLst>
                    <a:ext uri="{9D8B030D-6E8A-4147-A177-3AD203B41FA5}">
                      <a16:colId xmlns:a16="http://schemas.microsoft.com/office/drawing/2014/main" val="2806732582"/>
                    </a:ext>
                  </a:extLst>
                </a:gridCol>
                <a:gridCol w="1497968">
                  <a:extLst>
                    <a:ext uri="{9D8B030D-6E8A-4147-A177-3AD203B41FA5}">
                      <a16:colId xmlns:a16="http://schemas.microsoft.com/office/drawing/2014/main" val="2680698332"/>
                    </a:ext>
                  </a:extLst>
                </a:gridCol>
              </a:tblGrid>
              <a:tr h="530469">
                <a:tc>
                  <a:txBody>
                    <a:bodyPr/>
                    <a:lstStyle/>
                    <a:p>
                      <a:r>
                        <a:rPr lang="en-GB" sz="1200" dirty="0"/>
                        <a:t>Phase</a:t>
                      </a:r>
                      <a:endParaRPr lang="en-GB" sz="1200" b="0" dirty="0"/>
                    </a:p>
                  </a:txBody>
                  <a:tcPr/>
                </a:tc>
                <a:tc>
                  <a:txBody>
                    <a:bodyPr/>
                    <a:lstStyle/>
                    <a:p>
                      <a:r>
                        <a:rPr lang="en-GB" sz="1200" dirty="0"/>
                        <a:t>WHO Suggested Actions</a:t>
                      </a:r>
                    </a:p>
                  </a:txBody>
                  <a:tcPr/>
                </a:tc>
                <a:tc>
                  <a:txBody>
                    <a:bodyPr/>
                    <a:lstStyle/>
                    <a:p>
                      <a:r>
                        <a:rPr lang="en-GB" sz="1200" dirty="0"/>
                        <a:t>UK Actions </a:t>
                      </a:r>
                    </a:p>
                  </a:txBody>
                  <a:tcPr/>
                </a:tc>
                <a:tc>
                  <a:txBody>
                    <a:bodyPr/>
                    <a:lstStyle/>
                    <a:p>
                      <a:r>
                        <a:rPr lang="en-GB" sz="1200" dirty="0"/>
                        <a:t>Effectiveness of response</a:t>
                      </a:r>
                    </a:p>
                  </a:txBody>
                  <a:tcPr/>
                </a:tc>
                <a:tc>
                  <a:txBody>
                    <a:bodyPr/>
                    <a:lstStyle/>
                    <a:p>
                      <a:r>
                        <a:rPr lang="en-GB" sz="1200" dirty="0"/>
                        <a:t>Recommendations for future pandemic planning</a:t>
                      </a:r>
                    </a:p>
                  </a:txBody>
                  <a:tcPr/>
                </a:tc>
                <a:extLst>
                  <a:ext uri="{0D108BD9-81ED-4DB2-BD59-A6C34878D82A}">
                    <a16:rowId xmlns:a16="http://schemas.microsoft.com/office/drawing/2014/main" val="3029165631"/>
                  </a:ext>
                </a:extLst>
              </a:tr>
              <a:tr h="530469">
                <a:tc>
                  <a:txBody>
                    <a:bodyPr/>
                    <a:lstStyle/>
                    <a:p>
                      <a:pPr algn="ctr"/>
                      <a:r>
                        <a:rPr lang="en-GB" sz="1600" dirty="0"/>
                        <a:t>1</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320951699"/>
                  </a:ext>
                </a:extLst>
              </a:tr>
              <a:tr h="423537">
                <a:tc>
                  <a:txBody>
                    <a:bodyPr/>
                    <a:lstStyle/>
                    <a:p>
                      <a:pPr algn="ctr"/>
                      <a:r>
                        <a:rPr lang="en-GB" sz="1600" dirty="0"/>
                        <a:t>2</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086190756"/>
                  </a:ext>
                </a:extLst>
              </a:tr>
              <a:tr h="530469">
                <a:tc>
                  <a:txBody>
                    <a:bodyPr/>
                    <a:lstStyle/>
                    <a:p>
                      <a:pPr algn="ctr"/>
                      <a:r>
                        <a:rPr lang="en-GB" sz="1600" dirty="0"/>
                        <a:t>3</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462418632"/>
                  </a:ext>
                </a:extLst>
              </a:tr>
              <a:tr h="530469">
                <a:tc>
                  <a:txBody>
                    <a:bodyPr/>
                    <a:lstStyle/>
                    <a:p>
                      <a:pPr algn="ctr"/>
                      <a:r>
                        <a:rPr lang="en-GB" sz="1600" dirty="0"/>
                        <a:t>4</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123727212"/>
                  </a:ext>
                </a:extLst>
              </a:tr>
              <a:tr h="530469">
                <a:tc>
                  <a:txBody>
                    <a:bodyPr/>
                    <a:lstStyle/>
                    <a:p>
                      <a:pPr algn="ctr"/>
                      <a:r>
                        <a:rPr lang="en-GB" sz="1600" dirty="0"/>
                        <a:t>5</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099295659"/>
                  </a:ext>
                </a:extLst>
              </a:tr>
              <a:tr h="530469">
                <a:tc>
                  <a:txBody>
                    <a:bodyPr/>
                    <a:lstStyle/>
                    <a:p>
                      <a:pPr algn="ctr"/>
                      <a:r>
                        <a:rPr lang="en-GB" sz="1600" dirty="0"/>
                        <a:t>6</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776420222"/>
                  </a:ext>
                </a:extLst>
              </a:tr>
              <a:tr h="530469">
                <a:tc>
                  <a:txBody>
                    <a:bodyPr/>
                    <a:lstStyle/>
                    <a:p>
                      <a:pPr algn="ctr"/>
                      <a:r>
                        <a:rPr lang="en-GB" sz="1600" dirty="0"/>
                        <a:t>Post Peak </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637431394"/>
                  </a:ext>
                </a:extLst>
              </a:tr>
            </a:tbl>
          </a:graphicData>
        </a:graphic>
      </p:graphicFrame>
      <p:sp>
        <p:nvSpPr>
          <p:cNvPr id="4" name="Slide Number Placeholder 3">
            <a:extLst>
              <a:ext uri="{FF2B5EF4-FFF2-40B4-BE49-F238E27FC236}">
                <a16:creationId xmlns:a16="http://schemas.microsoft.com/office/drawing/2014/main" id="{6D575B47-5756-4732-ACDE-1EF2FD7C3B5D}"/>
              </a:ext>
            </a:extLst>
          </p:cNvPr>
          <p:cNvSpPr>
            <a:spLocks noGrp="1"/>
          </p:cNvSpPr>
          <p:nvPr>
            <p:ph type="sldNum" sz="quarter" idx="12"/>
          </p:nvPr>
        </p:nvSpPr>
        <p:spPr/>
        <p:txBody>
          <a:bodyPr/>
          <a:lstStyle/>
          <a:p>
            <a:fld id="{42197ACC-EB3C-4466-A41B-F6CC006DF8B4}" type="slidenum">
              <a:rPr lang="en-GB" smtClean="0"/>
              <a:t>20</a:t>
            </a:fld>
            <a:endParaRPr lang="en-GB"/>
          </a:p>
        </p:txBody>
      </p:sp>
    </p:spTree>
    <p:extLst>
      <p:ext uri="{BB962C8B-B14F-4D97-AF65-F5344CB8AC3E}">
        <p14:creationId xmlns:p14="http://schemas.microsoft.com/office/powerpoint/2010/main" val="2014775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07D50-8E2D-4E99-9BB5-7032D3D6D543}"/>
              </a:ext>
            </a:extLst>
          </p:cNvPr>
          <p:cNvSpPr>
            <a:spLocks noGrp="1"/>
          </p:cNvSpPr>
          <p:nvPr>
            <p:ph type="title"/>
          </p:nvPr>
        </p:nvSpPr>
        <p:spPr>
          <a:xfrm>
            <a:off x="133351" y="186842"/>
            <a:ext cx="6591300" cy="794634"/>
          </a:xfrm>
        </p:spPr>
        <p:txBody>
          <a:bodyPr>
            <a:normAutofit fontScale="90000"/>
          </a:bodyPr>
          <a:lstStyle/>
          <a:p>
            <a:pPr algn="ctr"/>
            <a:r>
              <a:rPr lang="en-GB" b="1" u="sng" dirty="0"/>
              <a:t>Passport to Sixth Form</a:t>
            </a:r>
            <a:br>
              <a:rPr lang="en-GB" b="1" u="sng" dirty="0"/>
            </a:br>
            <a:r>
              <a:rPr lang="en-GB" b="1" u="sng" dirty="0"/>
              <a:t>Check list</a:t>
            </a:r>
          </a:p>
        </p:txBody>
      </p:sp>
      <p:sp>
        <p:nvSpPr>
          <p:cNvPr id="3" name="Content Placeholder 2">
            <a:extLst>
              <a:ext uri="{FF2B5EF4-FFF2-40B4-BE49-F238E27FC236}">
                <a16:creationId xmlns:a16="http://schemas.microsoft.com/office/drawing/2014/main" id="{E0EF2017-0925-4E40-9236-EAD29750AA39}"/>
              </a:ext>
            </a:extLst>
          </p:cNvPr>
          <p:cNvSpPr>
            <a:spLocks noGrp="1"/>
          </p:cNvSpPr>
          <p:nvPr>
            <p:ph idx="1"/>
          </p:nvPr>
        </p:nvSpPr>
        <p:spPr>
          <a:xfrm>
            <a:off x="304799" y="1911877"/>
            <a:ext cx="6419849" cy="8248650"/>
          </a:xfrm>
        </p:spPr>
        <p:txBody>
          <a:bodyPr>
            <a:normAutofit/>
          </a:bodyPr>
          <a:lstStyle/>
          <a:p>
            <a:pPr marL="0" indent="0">
              <a:buNone/>
            </a:pPr>
            <a:endParaRPr lang="en-GB" sz="1800" dirty="0"/>
          </a:p>
          <a:p>
            <a:pPr marL="0" indent="0">
              <a:buNone/>
            </a:pPr>
            <a:r>
              <a:rPr lang="en-GB" sz="1400" dirty="0"/>
              <a:t>Use this list to make sure you have everything you need to hand in in September in order to start your Level 3 BTEC in Health and Social Care. </a:t>
            </a:r>
          </a:p>
          <a:p>
            <a:pPr marL="0" indent="0">
              <a:buNone/>
            </a:pPr>
            <a:r>
              <a:rPr lang="en-GB" sz="1800" dirty="0"/>
              <a:t>	</a:t>
            </a:r>
          </a:p>
          <a:p>
            <a:pPr marL="0" indent="0">
              <a:buNone/>
            </a:pPr>
            <a:r>
              <a:rPr lang="en-GB" sz="1800" dirty="0"/>
              <a:t>	Essay about representations in the media, page 7.</a:t>
            </a:r>
          </a:p>
          <a:p>
            <a:pPr marL="0" indent="0">
              <a:buNone/>
            </a:pPr>
            <a:r>
              <a:rPr lang="en-GB" sz="1800" dirty="0"/>
              <a:t>	</a:t>
            </a:r>
          </a:p>
          <a:p>
            <a:pPr marL="0" indent="0">
              <a:buNone/>
            </a:pPr>
            <a:r>
              <a:rPr lang="en-GB" sz="1800" dirty="0"/>
              <a:t>	Complete at least 6 sections of the learning 	log, page 8.</a:t>
            </a:r>
          </a:p>
          <a:p>
            <a:pPr marL="0" indent="0">
              <a:buNone/>
            </a:pPr>
            <a:endParaRPr lang="en-GB" sz="1800" dirty="0"/>
          </a:p>
          <a:p>
            <a:pPr marL="0" indent="0">
              <a:buNone/>
            </a:pPr>
            <a:r>
              <a:rPr lang="en-GB" sz="1800" dirty="0"/>
              <a:t>	Completed glossary of key terms, page 9-10.</a:t>
            </a:r>
          </a:p>
          <a:p>
            <a:pPr marL="0" indent="0">
              <a:buNone/>
            </a:pPr>
            <a:endParaRPr lang="en-GB" sz="1800" dirty="0"/>
          </a:p>
          <a:p>
            <a:pPr marL="0" indent="0">
              <a:buNone/>
            </a:pPr>
            <a:r>
              <a:rPr lang="en-GB" sz="1800" dirty="0"/>
              <a:t>	Filled in A-Z of Health and Social Care, page 	11.</a:t>
            </a:r>
          </a:p>
          <a:p>
            <a:pPr marL="0" indent="0">
              <a:buNone/>
            </a:pPr>
            <a:r>
              <a:rPr lang="en-GB" sz="1800" dirty="0"/>
              <a:t>	</a:t>
            </a:r>
          </a:p>
          <a:p>
            <a:pPr marL="0" indent="0">
              <a:buNone/>
            </a:pPr>
            <a:r>
              <a:rPr lang="en-GB" sz="1800" dirty="0"/>
              <a:t>	Leaflet on the history of the NHS, page 12. </a:t>
            </a:r>
          </a:p>
          <a:p>
            <a:pPr marL="0" indent="0">
              <a:buNone/>
            </a:pPr>
            <a:endParaRPr lang="en-GB" sz="1800" dirty="0"/>
          </a:p>
          <a:p>
            <a:pPr marL="0" indent="0">
              <a:buNone/>
            </a:pPr>
            <a:r>
              <a:rPr lang="en-GB" sz="1800" dirty="0"/>
              <a:t>	One in depth fact file on a role within the Health and 	Social Care sector, page 13.</a:t>
            </a:r>
          </a:p>
          <a:p>
            <a:pPr marL="0" indent="0">
              <a:buNone/>
            </a:pPr>
            <a:endParaRPr lang="en-GB" sz="1800" dirty="0"/>
          </a:p>
          <a:p>
            <a:pPr marL="0" indent="0">
              <a:buNone/>
            </a:pPr>
            <a:r>
              <a:rPr lang="en-GB" sz="1800" dirty="0"/>
              <a:t>	Completed front line roles table, page 14.</a:t>
            </a:r>
          </a:p>
          <a:p>
            <a:pPr marL="0" indent="0">
              <a:buNone/>
            </a:pPr>
            <a:endParaRPr lang="en-GB" sz="1800" dirty="0"/>
          </a:p>
          <a:p>
            <a:pPr marL="0" indent="0">
              <a:buNone/>
            </a:pPr>
            <a:r>
              <a:rPr lang="en-GB" sz="1800" dirty="0"/>
              <a:t>	Highlighted true or false sheet, page 15. </a:t>
            </a:r>
          </a:p>
          <a:p>
            <a:pPr marL="0" indent="0">
              <a:buNone/>
            </a:pPr>
            <a:endParaRPr lang="en-GB" sz="1800" dirty="0"/>
          </a:p>
          <a:p>
            <a:pPr marL="0" indent="0">
              <a:buNone/>
            </a:pPr>
            <a:r>
              <a:rPr lang="en-GB" sz="1800" dirty="0"/>
              <a:t>	</a:t>
            </a:r>
            <a:r>
              <a:rPr lang="en-GB" sz="1800" i="1" dirty="0"/>
              <a:t>Optional, Extension task – Current events – 	Health and 	Social Care in a pandemic, </a:t>
            </a:r>
            <a:r>
              <a:rPr lang="en-GB" sz="1800" dirty="0"/>
              <a:t>page 16</a:t>
            </a:r>
            <a:endParaRPr lang="en-GB" sz="1800" i="1" dirty="0"/>
          </a:p>
        </p:txBody>
      </p:sp>
      <p:sp>
        <p:nvSpPr>
          <p:cNvPr id="5" name="Rectangle 4">
            <a:extLst>
              <a:ext uri="{FF2B5EF4-FFF2-40B4-BE49-F238E27FC236}">
                <a16:creationId xmlns:a16="http://schemas.microsoft.com/office/drawing/2014/main" id="{A193D1ED-3FD6-4314-96A7-CDD384AA2B2A}"/>
              </a:ext>
            </a:extLst>
          </p:cNvPr>
          <p:cNvSpPr/>
          <p:nvPr/>
        </p:nvSpPr>
        <p:spPr>
          <a:xfrm>
            <a:off x="350042" y="3746101"/>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2CAC51F-BBF8-4CE0-8585-C4F320469197}"/>
              </a:ext>
            </a:extLst>
          </p:cNvPr>
          <p:cNvSpPr/>
          <p:nvPr/>
        </p:nvSpPr>
        <p:spPr>
          <a:xfrm>
            <a:off x="364326" y="5779027"/>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933787D-BC55-443E-802A-52F0928D2025}"/>
              </a:ext>
            </a:extLst>
          </p:cNvPr>
          <p:cNvSpPr/>
          <p:nvPr/>
        </p:nvSpPr>
        <p:spPr>
          <a:xfrm>
            <a:off x="364326" y="6555384"/>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A2A45A1-F065-4439-9CFA-0C99E7CC4345}"/>
              </a:ext>
            </a:extLst>
          </p:cNvPr>
          <p:cNvSpPr/>
          <p:nvPr/>
        </p:nvSpPr>
        <p:spPr>
          <a:xfrm>
            <a:off x="364326" y="7331741"/>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7A0877B-8374-4FBC-A5D0-861B19837CB1}"/>
              </a:ext>
            </a:extLst>
          </p:cNvPr>
          <p:cNvSpPr/>
          <p:nvPr/>
        </p:nvSpPr>
        <p:spPr>
          <a:xfrm>
            <a:off x="350042" y="3061624"/>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E6C2A79-0572-43CA-8E7E-1648B817EF26}"/>
              </a:ext>
            </a:extLst>
          </p:cNvPr>
          <p:cNvSpPr/>
          <p:nvPr/>
        </p:nvSpPr>
        <p:spPr>
          <a:xfrm>
            <a:off x="342898" y="8075548"/>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27FA3E9-8B32-46BD-B219-8D45E32D5E0C}"/>
              </a:ext>
            </a:extLst>
          </p:cNvPr>
          <p:cNvSpPr/>
          <p:nvPr/>
        </p:nvSpPr>
        <p:spPr>
          <a:xfrm>
            <a:off x="350042" y="8851905"/>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70455CA-561D-4622-9885-2E9CDC02BF58}"/>
              </a:ext>
            </a:extLst>
          </p:cNvPr>
          <p:cNvSpPr/>
          <p:nvPr/>
        </p:nvSpPr>
        <p:spPr>
          <a:xfrm>
            <a:off x="345277" y="5040178"/>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0B1C4DC-F559-4762-BFC2-755EDFE22A0D}"/>
              </a:ext>
            </a:extLst>
          </p:cNvPr>
          <p:cNvSpPr/>
          <p:nvPr/>
        </p:nvSpPr>
        <p:spPr>
          <a:xfrm>
            <a:off x="345277" y="4393663"/>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2909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30" y="214584"/>
            <a:ext cx="6458702" cy="699816"/>
          </a:xfrm>
        </p:spPr>
        <p:txBody>
          <a:bodyPr/>
          <a:lstStyle/>
          <a:p>
            <a:pPr algn="ctr"/>
            <a:r>
              <a:rPr lang="en-GB" dirty="0"/>
              <a:t>What will I be studying?</a:t>
            </a:r>
          </a:p>
        </p:txBody>
      </p:sp>
      <p:sp>
        <p:nvSpPr>
          <p:cNvPr id="3" name="Content Placeholder 2"/>
          <p:cNvSpPr>
            <a:spLocks noGrp="1"/>
          </p:cNvSpPr>
          <p:nvPr>
            <p:ph idx="1"/>
          </p:nvPr>
        </p:nvSpPr>
        <p:spPr>
          <a:xfrm>
            <a:off x="182730" y="914400"/>
            <a:ext cx="6458702" cy="8743950"/>
          </a:xfrm>
        </p:spPr>
        <p:txBody>
          <a:bodyPr>
            <a:normAutofit/>
          </a:bodyPr>
          <a:lstStyle/>
          <a:p>
            <a:pPr marL="0" indent="0">
              <a:buNone/>
            </a:pPr>
            <a:r>
              <a:rPr lang="en-GB" sz="1200" dirty="0"/>
              <a:t>This course allows you an insight in the many roles available within health and social care from nurses to social workers to child care assistants and beyond they have many key features that we shall explore and apply. You will be studying a range of units which will help you to gain skills that will be valuable in your chosen profession or future study. You will learn about the human body and mind alongside the changes across time. You will learn what it means to work in the sector and what skills and behaviours you will need to develop. We will study the following units; although the final one is subject to change and you may not study them in this order. </a:t>
            </a:r>
          </a:p>
          <a:p>
            <a:pPr marL="0" indent="0">
              <a:buNone/>
            </a:pPr>
            <a:endParaRPr lang="en-GB" sz="1200" dirty="0"/>
          </a:p>
          <a:p>
            <a:pPr marL="0" indent="0">
              <a:buNone/>
            </a:pPr>
            <a:r>
              <a:rPr lang="en-GB" sz="1400" dirty="0"/>
              <a:t>During unit one, </a:t>
            </a:r>
            <a:r>
              <a:rPr lang="en-GB" sz="1400" b="1" dirty="0"/>
              <a:t>Human Lifespan Development, </a:t>
            </a:r>
            <a:r>
              <a:rPr lang="en-GB" sz="1400" dirty="0"/>
              <a:t>you will focus on:</a:t>
            </a:r>
            <a:endParaRPr lang="en-GB" sz="1400" b="1" dirty="0"/>
          </a:p>
          <a:p>
            <a:r>
              <a:rPr lang="en-GB" sz="1100" dirty="0"/>
              <a:t>Understand the different influences on an individual’s development and how this relates to their care needs. </a:t>
            </a:r>
          </a:p>
          <a:p>
            <a:r>
              <a:rPr lang="en-GB" sz="1100" dirty="0"/>
              <a:t>You will be introduced to the biological, psychological and sociological theories associated with human lifespan development. </a:t>
            </a:r>
          </a:p>
          <a:p>
            <a:r>
              <a:rPr lang="en-GB" sz="1100" dirty="0"/>
              <a:t>You will explore the physical effects of ageing and the theories that help to explain psychological changes. </a:t>
            </a:r>
          </a:p>
          <a:p>
            <a:r>
              <a:rPr lang="en-GB" sz="1100" dirty="0">
                <a:solidFill>
                  <a:srgbClr val="00B050"/>
                </a:solidFill>
              </a:rPr>
              <a:t>How you will be assessed: this is a paper based exam, that lasts for 1 hour 30 minutes, that is worth 90 marks. There is a variety of short- and long- answers. The questions are designed to test your knowledge on individual’s development, the factors that affect this and the theories that explain this. </a:t>
            </a:r>
          </a:p>
          <a:p>
            <a:pPr marL="0" indent="0">
              <a:buNone/>
            </a:pPr>
            <a:r>
              <a:rPr lang="en-GB" sz="1400" dirty="0"/>
              <a:t>During unit two, </a:t>
            </a:r>
            <a:r>
              <a:rPr lang="en-GB" sz="1400" b="1" dirty="0"/>
              <a:t>Working in Health and Social Care, </a:t>
            </a:r>
            <a:r>
              <a:rPr lang="en-GB" sz="1400" dirty="0"/>
              <a:t>you will focus on:</a:t>
            </a:r>
          </a:p>
          <a:p>
            <a:r>
              <a:rPr lang="en-GB" sz="1100" dirty="0"/>
              <a:t>You will be introduced to the roles and responsibilities of health and social care practitioners and the organisations they work for. </a:t>
            </a:r>
          </a:p>
          <a:p>
            <a:r>
              <a:rPr lang="en-GB" sz="1100" dirty="0"/>
              <a:t>You will see how a wide range of roles, including doctors, nurses, physiotherapists, occupational therapists, social workers, youth workers, care workers and other professionals, work together to ensure that the individual needs of vulnerable people are met. </a:t>
            </a:r>
          </a:p>
          <a:p>
            <a:r>
              <a:rPr lang="en-GB" sz="1100" dirty="0">
                <a:solidFill>
                  <a:srgbClr val="00B050"/>
                </a:solidFill>
              </a:rPr>
              <a:t>How you will be assessed: this is a paper based exam, that lasts for 1 hour 30 minutes and worth 80 marks. There will be four sections and include short- and long- answers. The questions are intended to assess your understanding of how health and care services who need professional support. Each section will relate to a different service user group, for example the frail elderly, people with learning disabilities, people with mental health problems or people with long-term illnesses.  </a:t>
            </a:r>
            <a:endParaRPr lang="en-GB" sz="1200" dirty="0">
              <a:solidFill>
                <a:srgbClr val="00B050"/>
              </a:solidFill>
            </a:endParaRPr>
          </a:p>
          <a:p>
            <a:pPr marL="0" indent="0">
              <a:buNone/>
            </a:pPr>
            <a:r>
              <a:rPr lang="en-GB" sz="1400" dirty="0"/>
              <a:t>During unit five, </a:t>
            </a:r>
            <a:r>
              <a:rPr lang="en-GB" sz="1400" b="1" dirty="0"/>
              <a:t>Meeting Individual Care and Support Needs, </a:t>
            </a:r>
            <a:r>
              <a:rPr lang="en-GB" sz="1400" dirty="0"/>
              <a:t>you will focus on:</a:t>
            </a:r>
          </a:p>
          <a:p>
            <a:r>
              <a:rPr lang="en-GB" sz="1100" dirty="0"/>
              <a:t>You apply knowledge in order to provide the care and support that meets the needs of an individual in a health and social care environment, for this you need to understand the principles and practicalities that are the foundation of all the care disciplines. </a:t>
            </a:r>
          </a:p>
          <a:p>
            <a:r>
              <a:rPr lang="en-GB" sz="1100" dirty="0"/>
              <a:t>You will need to consider ethical issues that may arise and challenges the individual may face in order to provide personalised care. </a:t>
            </a:r>
          </a:p>
          <a:p>
            <a:r>
              <a:rPr lang="en-GB" sz="1100" dirty="0"/>
              <a:t>You will reflect on the different methods used by professionals working together in a multi-agency team to provide a package of care and support that meets individual needs. </a:t>
            </a:r>
          </a:p>
          <a:p>
            <a:r>
              <a:rPr lang="en-GB" sz="1100" dirty="0">
                <a:solidFill>
                  <a:srgbClr val="00B050"/>
                </a:solidFill>
              </a:rPr>
              <a:t>How you will assessed: by a series of assignments set at school. You will provide practice assignments to help you prepare for the final assessment. You will need to check that your work first meets all the pass criteria before moving on to merit and then finally distinction criteria. </a:t>
            </a:r>
          </a:p>
          <a:p>
            <a:endParaRPr lang="en-GB" sz="1100" dirty="0">
              <a:solidFill>
                <a:srgbClr val="00B050"/>
              </a:solidFill>
            </a:endParaRPr>
          </a:p>
          <a:p>
            <a:pPr marL="0" indent="0">
              <a:buNone/>
            </a:pPr>
            <a:r>
              <a:rPr lang="en-GB" sz="1200" dirty="0">
                <a:solidFill>
                  <a:srgbClr val="0070C0"/>
                </a:solidFill>
              </a:rPr>
              <a:t>The final unit will also be a series of assignments based on in class work exploring a specific aspect of health e.g. physiological or psychological care. You will need to look at case studies as you did in unit five and use your knowledge to explain their behaviour or condition leading to treatment plans. </a:t>
            </a:r>
            <a:endParaRPr lang="en-GB" sz="1400" dirty="0">
              <a:solidFill>
                <a:srgbClr val="0070C0"/>
              </a:solidFill>
            </a:endParaRPr>
          </a:p>
          <a:p>
            <a:pPr marL="0" indent="0">
              <a:buNone/>
            </a:pPr>
            <a:endParaRPr lang="en-GB" sz="1200" dirty="0">
              <a:solidFill>
                <a:srgbClr val="00B050"/>
              </a:solidFill>
            </a:endParaRPr>
          </a:p>
        </p:txBody>
      </p:sp>
      <p:sp>
        <p:nvSpPr>
          <p:cNvPr id="4" name="Slide Number Placeholder 3">
            <a:extLst>
              <a:ext uri="{FF2B5EF4-FFF2-40B4-BE49-F238E27FC236}">
                <a16:creationId xmlns:a16="http://schemas.microsoft.com/office/drawing/2014/main" id="{D53CC08F-2E90-42D2-B1B2-FFE3C329967A}"/>
              </a:ext>
            </a:extLst>
          </p:cNvPr>
          <p:cNvSpPr>
            <a:spLocks noGrp="1"/>
          </p:cNvSpPr>
          <p:nvPr>
            <p:ph type="sldNum" sz="quarter" idx="12"/>
          </p:nvPr>
        </p:nvSpPr>
        <p:spPr/>
        <p:txBody>
          <a:bodyPr/>
          <a:lstStyle/>
          <a:p>
            <a:fld id="{42197ACC-EB3C-4466-A41B-F6CC006DF8B4}" type="slidenum">
              <a:rPr lang="en-GB" smtClean="0"/>
              <a:t>3</a:t>
            </a:fld>
            <a:endParaRPr lang="en-GB"/>
          </a:p>
        </p:txBody>
      </p:sp>
    </p:spTree>
    <p:extLst>
      <p:ext uri="{BB962C8B-B14F-4D97-AF65-F5344CB8AC3E}">
        <p14:creationId xmlns:p14="http://schemas.microsoft.com/office/powerpoint/2010/main" val="1058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 name="Picture 2" descr="Image result for netflix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5249" y="-289256"/>
            <a:ext cx="3550151" cy="18891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3796" y="1472316"/>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Babies</a:t>
            </a:r>
          </a:p>
        </p:txBody>
      </p:sp>
      <p:sp>
        <p:nvSpPr>
          <p:cNvPr id="7" name="TextBox 6"/>
          <p:cNvSpPr txBox="1"/>
          <p:nvPr/>
        </p:nvSpPr>
        <p:spPr>
          <a:xfrm>
            <a:off x="2098835" y="1472315"/>
            <a:ext cx="1245664"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Marriage Story </a:t>
            </a:r>
          </a:p>
        </p:txBody>
      </p:sp>
      <p:sp>
        <p:nvSpPr>
          <p:cNvPr id="10" name="TextBox 9"/>
          <p:cNvSpPr txBox="1"/>
          <p:nvPr/>
        </p:nvSpPr>
        <p:spPr>
          <a:xfrm>
            <a:off x="3677669" y="1518482"/>
            <a:ext cx="1581367" cy="430887"/>
          </a:xfrm>
          <a:prstGeom prst="rect">
            <a:avLst/>
          </a:prstGeom>
          <a:noFill/>
        </p:spPr>
        <p:txBody>
          <a:bodyPr wrap="square" rtlCol="0">
            <a:spAutoFit/>
          </a:bodyPr>
          <a:lstStyle/>
          <a:p>
            <a:pPr algn="ctr"/>
            <a:r>
              <a:rPr lang="en-GB" sz="1100" b="1" dirty="0">
                <a:solidFill>
                  <a:schemeClr val="bg1"/>
                </a:solidFill>
                <a:latin typeface="Arial Narrow" panose="020B0606020202030204" pitchFamily="34" charset="0"/>
              </a:rPr>
              <a:t>Louis Theroux: Extreme love, Dementia</a:t>
            </a:r>
          </a:p>
        </p:txBody>
      </p:sp>
      <p:sp>
        <p:nvSpPr>
          <p:cNvPr id="12" name="TextBox 11"/>
          <p:cNvSpPr txBox="1"/>
          <p:nvPr/>
        </p:nvSpPr>
        <p:spPr>
          <a:xfrm>
            <a:off x="5238439" y="1518482"/>
            <a:ext cx="1447800"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Five Feet Apart</a:t>
            </a:r>
          </a:p>
        </p:txBody>
      </p:sp>
      <p:sp>
        <p:nvSpPr>
          <p:cNvPr id="15" name="TextBox 14"/>
          <p:cNvSpPr txBox="1"/>
          <p:nvPr/>
        </p:nvSpPr>
        <p:spPr>
          <a:xfrm>
            <a:off x="565041" y="4248825"/>
            <a:ext cx="1245664"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Brain on Fire</a:t>
            </a:r>
          </a:p>
        </p:txBody>
      </p:sp>
      <p:sp>
        <p:nvSpPr>
          <p:cNvPr id="17" name="TextBox 16"/>
          <p:cNvSpPr txBox="1"/>
          <p:nvPr/>
        </p:nvSpPr>
        <p:spPr>
          <a:xfrm>
            <a:off x="1810706" y="4248824"/>
            <a:ext cx="1635766"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Theory of Everything</a:t>
            </a:r>
          </a:p>
        </p:txBody>
      </p:sp>
      <p:sp>
        <p:nvSpPr>
          <p:cNvPr id="21" name="TextBox 20"/>
          <p:cNvSpPr txBox="1"/>
          <p:nvPr/>
        </p:nvSpPr>
        <p:spPr>
          <a:xfrm>
            <a:off x="3724938" y="4169807"/>
            <a:ext cx="1449608"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What to expect when you’re expecting</a:t>
            </a:r>
          </a:p>
        </p:txBody>
      </p:sp>
      <p:sp>
        <p:nvSpPr>
          <p:cNvPr id="24" name="TextBox 23"/>
          <p:cNvSpPr txBox="1"/>
          <p:nvPr/>
        </p:nvSpPr>
        <p:spPr>
          <a:xfrm>
            <a:off x="5245093" y="4248823"/>
            <a:ext cx="1449608"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Unbroken</a:t>
            </a:r>
          </a:p>
        </p:txBody>
      </p:sp>
      <p:sp>
        <p:nvSpPr>
          <p:cNvPr id="27" name="TextBox 26"/>
          <p:cNvSpPr txBox="1"/>
          <p:nvPr/>
        </p:nvSpPr>
        <p:spPr>
          <a:xfrm>
            <a:off x="353795" y="6658277"/>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Girl, interrupted </a:t>
            </a:r>
          </a:p>
        </p:txBody>
      </p:sp>
      <p:sp>
        <p:nvSpPr>
          <p:cNvPr id="29" name="TextBox 28"/>
          <p:cNvSpPr txBox="1"/>
          <p:nvPr/>
        </p:nvSpPr>
        <p:spPr>
          <a:xfrm>
            <a:off x="2023197" y="6658276"/>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Call the Midwife</a:t>
            </a:r>
          </a:p>
        </p:txBody>
      </p:sp>
      <p:sp>
        <p:nvSpPr>
          <p:cNvPr id="32" name="TextBox 31"/>
          <p:cNvSpPr txBox="1"/>
          <p:nvPr/>
        </p:nvSpPr>
        <p:spPr>
          <a:xfrm>
            <a:off x="3662891"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13 Reasons Why</a:t>
            </a:r>
          </a:p>
        </p:txBody>
      </p:sp>
      <p:sp>
        <p:nvSpPr>
          <p:cNvPr id="34" name="TextBox 33"/>
          <p:cNvSpPr txBox="1"/>
          <p:nvPr/>
        </p:nvSpPr>
        <p:spPr>
          <a:xfrm>
            <a:off x="5259037" y="6658275"/>
            <a:ext cx="1427202"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Pandemic: How to prevent an outbreak</a:t>
            </a:r>
          </a:p>
        </p:txBody>
      </p:sp>
      <p:sp>
        <p:nvSpPr>
          <p:cNvPr id="33" name="Rectangle 32">
            <a:extLst>
              <a:ext uri="{FF2B5EF4-FFF2-40B4-BE49-F238E27FC236}">
                <a16:creationId xmlns:a16="http://schemas.microsoft.com/office/drawing/2014/main" id="{22849B12-F086-453F-B3CA-B97FE98CC5E5}"/>
              </a:ext>
            </a:extLst>
          </p:cNvPr>
          <p:cNvSpPr/>
          <p:nvPr/>
        </p:nvSpPr>
        <p:spPr>
          <a:xfrm>
            <a:off x="380974" y="9228170"/>
            <a:ext cx="6305265" cy="461665"/>
          </a:xfrm>
          <a:prstGeom prst="rect">
            <a:avLst/>
          </a:prstGeom>
        </p:spPr>
        <p:txBody>
          <a:bodyPr wrap="square">
            <a:spAutoFit/>
          </a:bodyPr>
          <a:lstStyle/>
          <a:p>
            <a:pPr algn="ctr"/>
            <a:r>
              <a:rPr lang="en-GB" sz="2400" dirty="0">
                <a:solidFill>
                  <a:srgbClr val="FFFFFF"/>
                </a:solidFill>
                <a:latin typeface="Arial Narrow" panose="020B0606020202030204" pitchFamily="34" charset="0"/>
              </a:rPr>
              <a:t>Recommended Watching for Health and Social Care</a:t>
            </a:r>
            <a:endParaRPr lang="en-GB" sz="2400" dirty="0">
              <a:latin typeface="Arial Narrow" panose="020B0606020202030204" pitchFamily="34" charset="0"/>
            </a:endParaRPr>
          </a:p>
        </p:txBody>
      </p:sp>
      <p:pic>
        <p:nvPicPr>
          <p:cNvPr id="9" name="Picture 2" descr="Is 'Babies' (2020) available to watch on UK Netflix - NewOnNetflixUK">
            <a:extLst>
              <a:ext uri="{FF2B5EF4-FFF2-40B4-BE49-F238E27FC236}">
                <a16:creationId xmlns:a16="http://schemas.microsoft.com/office/drawing/2014/main" id="{F370E072-3621-4EDC-B117-976FAD2D83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665" y="1955007"/>
            <a:ext cx="1324040" cy="185552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https://upload.wikimedia.org/wikipedia/en/5/55/MarriageStoryPoster.png">
            <a:extLst>
              <a:ext uri="{FF2B5EF4-FFF2-40B4-BE49-F238E27FC236}">
                <a16:creationId xmlns:a16="http://schemas.microsoft.com/office/drawing/2014/main" id="{EEF9D900-C9E3-4EFE-AF98-69CB7DEB5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8795" y="1899347"/>
            <a:ext cx="1289753" cy="19111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Louis Theroux: Extreme Love - Dementia (2012) on Netflix Taiwan ...">
            <a:extLst>
              <a:ext uri="{FF2B5EF4-FFF2-40B4-BE49-F238E27FC236}">
                <a16:creationId xmlns:a16="http://schemas.microsoft.com/office/drawing/2014/main" id="{270BE964-5C38-49EC-9968-97DAE0F415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9428" y="1899347"/>
            <a:ext cx="1449608" cy="202945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Is 'Five Feet Apart' (2019) available to watch on UK Netflix ...">
            <a:extLst>
              <a:ext uri="{FF2B5EF4-FFF2-40B4-BE49-F238E27FC236}">
                <a16:creationId xmlns:a16="http://schemas.microsoft.com/office/drawing/2014/main" id="{C5E315B2-0B49-418A-A9FD-7A1A604CF3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7271" y="1899347"/>
            <a:ext cx="1365128" cy="19111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Is 'Brain on Fire' (2016) available to watch on UK Netflix ...">
            <a:extLst>
              <a:ext uri="{FF2B5EF4-FFF2-40B4-BE49-F238E27FC236}">
                <a16:creationId xmlns:a16="http://schemas.microsoft.com/office/drawing/2014/main" id="{E6468FC1-B753-4986-9D6D-0D6A590A4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421" y="4576476"/>
            <a:ext cx="1380284" cy="193239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s 'The Theory of Everything' (2014) available to watch on UK ...">
            <a:extLst>
              <a:ext uri="{FF2B5EF4-FFF2-40B4-BE49-F238E27FC236}">
                <a16:creationId xmlns:a16="http://schemas.microsoft.com/office/drawing/2014/main" id="{3717060F-8696-4AB8-8E71-4D56079BC5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4214" y="4544606"/>
            <a:ext cx="1463247" cy="204854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What to Expect When You're Expecting (2012) - Rotten Tomatoes">
            <a:extLst>
              <a:ext uri="{FF2B5EF4-FFF2-40B4-BE49-F238E27FC236}">
                <a16:creationId xmlns:a16="http://schemas.microsoft.com/office/drawing/2014/main" id="{BBE25E45-84CD-4833-A7F6-C08584ADE7E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1864" y="4560817"/>
            <a:ext cx="1312976" cy="19480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Unbroken [DVD] [2014]: Amazon.co.uk: Jack O'Connell, Domhnall ...">
            <a:extLst>
              <a:ext uri="{FF2B5EF4-FFF2-40B4-BE49-F238E27FC236}">
                <a16:creationId xmlns:a16="http://schemas.microsoft.com/office/drawing/2014/main" id="{F2737F46-80F8-45EE-91D5-962DA0E2DDC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0557" y="4540928"/>
            <a:ext cx="1380499" cy="196794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0" descr="Girl, Interrupted (film) - Wikipedia">
            <a:extLst>
              <a:ext uri="{FF2B5EF4-FFF2-40B4-BE49-F238E27FC236}">
                <a16:creationId xmlns:a16="http://schemas.microsoft.com/office/drawing/2014/main" id="{4A857893-492B-4DF8-AC08-66D9BDF4867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665" y="7059757"/>
            <a:ext cx="1241681" cy="184902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List of Call the Midwife episodes - Wikipedia">
            <a:extLst>
              <a:ext uri="{FF2B5EF4-FFF2-40B4-BE49-F238E27FC236}">
                <a16:creationId xmlns:a16="http://schemas.microsoft.com/office/drawing/2014/main" id="{97C67FAB-63D2-4795-8568-F4BD4EE6BB6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18596" y="6995134"/>
            <a:ext cx="1427876" cy="191364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4" descr="13 Reasons Why: Season 1 - Rotten Tomatoes">
            <a:extLst>
              <a:ext uri="{FF2B5EF4-FFF2-40B4-BE49-F238E27FC236}">
                <a16:creationId xmlns:a16="http://schemas.microsoft.com/office/drawing/2014/main" id="{A1A9D984-AAF2-4F00-9941-2817B7D2780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05582" y="6992662"/>
            <a:ext cx="1384511" cy="204988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6" descr="What is Pandemic: How To Prevent An Outbreak about and how can you ...">
            <a:extLst>
              <a:ext uri="{FF2B5EF4-FFF2-40B4-BE49-F238E27FC236}">
                <a16:creationId xmlns:a16="http://schemas.microsoft.com/office/drawing/2014/main" id="{0F62DFC5-EDC4-4C07-AAF6-3872B9E866B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46507" y="7130218"/>
            <a:ext cx="1383540" cy="191232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54B9E12-A547-425E-A22B-1F35E051528B}"/>
              </a:ext>
            </a:extLst>
          </p:cNvPr>
          <p:cNvSpPr>
            <a:spLocks noGrp="1"/>
          </p:cNvSpPr>
          <p:nvPr>
            <p:ph type="sldNum" sz="quarter" idx="12"/>
          </p:nvPr>
        </p:nvSpPr>
        <p:spPr/>
        <p:txBody>
          <a:bodyPr/>
          <a:lstStyle/>
          <a:p>
            <a:fld id="{42197ACC-EB3C-4466-A41B-F6CC006DF8B4}" type="slidenum">
              <a:rPr lang="en-GB" smtClean="0"/>
              <a:t>4</a:t>
            </a:fld>
            <a:endParaRPr lang="en-GB"/>
          </a:p>
        </p:txBody>
      </p:sp>
    </p:spTree>
    <p:extLst>
      <p:ext uri="{BB962C8B-B14F-4D97-AF65-F5344CB8AC3E}">
        <p14:creationId xmlns:p14="http://schemas.microsoft.com/office/powerpoint/2010/main" val="1090594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 name="Picture 2" descr="Image result for netflix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3470" y="-131934"/>
            <a:ext cx="3550151" cy="1996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76902" y="13042"/>
            <a:ext cx="1823289" cy="615595"/>
          </a:xfrm>
        </p:spPr>
        <p:txBody>
          <a:bodyPr>
            <a:normAutofit/>
          </a:bodyPr>
          <a:lstStyle/>
          <a:p>
            <a:pPr algn="ctr"/>
            <a:r>
              <a:rPr lang="en-GB" sz="3600" b="1" dirty="0">
                <a:solidFill>
                  <a:schemeClr val="bg1"/>
                </a:solidFill>
              </a:rPr>
              <a:t>Beyond</a:t>
            </a:r>
          </a:p>
        </p:txBody>
      </p:sp>
      <p:sp>
        <p:nvSpPr>
          <p:cNvPr id="4" name="TextBox 3"/>
          <p:cNvSpPr txBox="1"/>
          <p:nvPr/>
        </p:nvSpPr>
        <p:spPr>
          <a:xfrm>
            <a:off x="353796" y="1472316"/>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Elizabeth is Missing</a:t>
            </a:r>
          </a:p>
        </p:txBody>
      </p:sp>
      <p:sp>
        <p:nvSpPr>
          <p:cNvPr id="7" name="TextBox 6"/>
          <p:cNvSpPr txBox="1"/>
          <p:nvPr/>
        </p:nvSpPr>
        <p:spPr>
          <a:xfrm>
            <a:off x="2023197" y="1472315"/>
            <a:ext cx="1427202" cy="430887"/>
          </a:xfrm>
          <a:prstGeom prst="rect">
            <a:avLst/>
          </a:prstGeom>
          <a:noFill/>
        </p:spPr>
        <p:txBody>
          <a:bodyPr wrap="square" rtlCol="0">
            <a:spAutoFit/>
          </a:bodyPr>
          <a:lstStyle/>
          <a:p>
            <a:pPr algn="ctr"/>
            <a:r>
              <a:rPr lang="en-GB" sz="1100" b="1" dirty="0">
                <a:solidFill>
                  <a:schemeClr val="bg1"/>
                </a:solidFill>
                <a:latin typeface="Arial Narrow" panose="020B0606020202030204" pitchFamily="34" charset="0"/>
              </a:rPr>
              <a:t>Rio &amp; Kate: Becoming a Step family</a:t>
            </a:r>
          </a:p>
        </p:txBody>
      </p:sp>
      <p:sp>
        <p:nvSpPr>
          <p:cNvPr id="5" name="TextBox 4"/>
          <p:cNvSpPr txBox="1"/>
          <p:nvPr/>
        </p:nvSpPr>
        <p:spPr>
          <a:xfrm rot="16200000">
            <a:off x="4584981" y="2536952"/>
            <a:ext cx="1378424" cy="369332"/>
          </a:xfrm>
          <a:prstGeom prst="rect">
            <a:avLst/>
          </a:prstGeom>
          <a:noFill/>
        </p:spPr>
        <p:txBody>
          <a:bodyPr wrap="square" rtlCol="0">
            <a:spAutoFit/>
          </a:bodyPr>
          <a:lstStyle/>
          <a:p>
            <a:pPr algn="ctr"/>
            <a:r>
              <a:rPr lang="en-GB" b="1" dirty="0">
                <a:solidFill>
                  <a:schemeClr val="bg1"/>
                </a:solidFill>
              </a:rPr>
              <a:t>DVD</a:t>
            </a:r>
          </a:p>
        </p:txBody>
      </p:sp>
      <p:sp>
        <p:nvSpPr>
          <p:cNvPr id="10" name="TextBox 9"/>
          <p:cNvSpPr txBox="1"/>
          <p:nvPr/>
        </p:nvSpPr>
        <p:spPr>
          <a:xfrm>
            <a:off x="3677670" y="1518482"/>
            <a:ext cx="1447800" cy="461665"/>
          </a:xfrm>
          <a:prstGeom prst="rect">
            <a:avLst/>
          </a:prstGeom>
          <a:noFill/>
        </p:spPr>
        <p:txBody>
          <a:bodyPr wrap="square" rtlCol="0">
            <a:spAutoFit/>
          </a:bodyPr>
          <a:lstStyle/>
          <a:p>
            <a:pPr algn="ctr"/>
            <a:r>
              <a:rPr lang="en-GB" sz="1200" b="1" dirty="0" err="1">
                <a:solidFill>
                  <a:schemeClr val="bg1"/>
                </a:solidFill>
                <a:latin typeface="Arial Narrow" panose="020B0606020202030204" pitchFamily="34" charset="0"/>
              </a:rPr>
              <a:t>Jesy</a:t>
            </a:r>
            <a:r>
              <a:rPr lang="en-GB" sz="1200" b="1" dirty="0">
                <a:solidFill>
                  <a:schemeClr val="bg1"/>
                </a:solidFill>
                <a:latin typeface="Arial Narrow" panose="020B0606020202030204" pitchFamily="34" charset="0"/>
              </a:rPr>
              <a:t> Nelson: Odd one out</a:t>
            </a:r>
          </a:p>
        </p:txBody>
      </p:sp>
      <p:sp>
        <p:nvSpPr>
          <p:cNvPr id="12" name="TextBox 11"/>
          <p:cNvSpPr txBox="1"/>
          <p:nvPr/>
        </p:nvSpPr>
        <p:spPr>
          <a:xfrm>
            <a:off x="5296332" y="1500440"/>
            <a:ext cx="1447800"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Bohemian Rhapsody</a:t>
            </a:r>
          </a:p>
        </p:txBody>
      </p:sp>
      <p:sp>
        <p:nvSpPr>
          <p:cNvPr id="13" name="TextBox 12"/>
          <p:cNvSpPr txBox="1"/>
          <p:nvPr/>
        </p:nvSpPr>
        <p:spPr>
          <a:xfrm rot="5400000">
            <a:off x="-445506" y="5273660"/>
            <a:ext cx="1523602" cy="369332"/>
          </a:xfrm>
          <a:prstGeom prst="rect">
            <a:avLst/>
          </a:prstGeom>
          <a:noFill/>
        </p:spPr>
        <p:txBody>
          <a:bodyPr wrap="square" rtlCol="0">
            <a:spAutoFit/>
          </a:bodyPr>
          <a:lstStyle/>
          <a:p>
            <a:pPr algn="ctr"/>
            <a:r>
              <a:rPr lang="en-GB" b="1" dirty="0">
                <a:solidFill>
                  <a:schemeClr val="bg1"/>
                </a:solidFill>
              </a:rPr>
              <a:t>4 On Demand</a:t>
            </a:r>
          </a:p>
        </p:txBody>
      </p:sp>
      <p:sp>
        <p:nvSpPr>
          <p:cNvPr id="15" name="TextBox 14"/>
          <p:cNvSpPr txBox="1"/>
          <p:nvPr/>
        </p:nvSpPr>
        <p:spPr>
          <a:xfrm>
            <a:off x="500961" y="4088674"/>
            <a:ext cx="1245664"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Confessions of a Junior Doctor</a:t>
            </a:r>
          </a:p>
        </p:txBody>
      </p:sp>
      <p:sp>
        <p:nvSpPr>
          <p:cNvPr id="17" name="TextBox 16"/>
          <p:cNvSpPr txBox="1"/>
          <p:nvPr/>
        </p:nvSpPr>
        <p:spPr>
          <a:xfrm>
            <a:off x="2085049" y="4088673"/>
            <a:ext cx="1245664"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Born to be different</a:t>
            </a:r>
          </a:p>
        </p:txBody>
      </p:sp>
      <p:sp>
        <p:nvSpPr>
          <p:cNvPr id="18" name="TextBox 17"/>
          <p:cNvSpPr txBox="1"/>
          <p:nvPr/>
        </p:nvSpPr>
        <p:spPr>
          <a:xfrm rot="5400000">
            <a:off x="-429260" y="2536952"/>
            <a:ext cx="1523602" cy="369332"/>
          </a:xfrm>
          <a:prstGeom prst="rect">
            <a:avLst/>
          </a:prstGeom>
          <a:noFill/>
        </p:spPr>
        <p:txBody>
          <a:bodyPr wrap="square" rtlCol="0">
            <a:spAutoFit/>
          </a:bodyPr>
          <a:lstStyle/>
          <a:p>
            <a:pPr algn="ctr"/>
            <a:r>
              <a:rPr lang="en-GB" b="1" dirty="0">
                <a:solidFill>
                  <a:schemeClr val="bg1"/>
                </a:solidFill>
              </a:rPr>
              <a:t>BBC iPlayer</a:t>
            </a:r>
          </a:p>
        </p:txBody>
      </p:sp>
      <p:sp>
        <p:nvSpPr>
          <p:cNvPr id="21" name="TextBox 20"/>
          <p:cNvSpPr txBox="1"/>
          <p:nvPr/>
        </p:nvSpPr>
        <p:spPr>
          <a:xfrm>
            <a:off x="3711010" y="4088673"/>
            <a:ext cx="1449608"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Secret life of… Year Olds</a:t>
            </a:r>
          </a:p>
        </p:txBody>
      </p:sp>
      <p:sp>
        <p:nvSpPr>
          <p:cNvPr id="24" name="TextBox 23"/>
          <p:cNvSpPr txBox="1"/>
          <p:nvPr/>
        </p:nvSpPr>
        <p:spPr>
          <a:xfrm>
            <a:off x="5247834" y="4088378"/>
            <a:ext cx="1449608"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Still Alice</a:t>
            </a:r>
          </a:p>
        </p:txBody>
      </p:sp>
      <p:sp>
        <p:nvSpPr>
          <p:cNvPr id="26" name="TextBox 25"/>
          <p:cNvSpPr txBox="1"/>
          <p:nvPr/>
        </p:nvSpPr>
        <p:spPr>
          <a:xfrm rot="5400000">
            <a:off x="-761092" y="7763441"/>
            <a:ext cx="2103575" cy="369332"/>
          </a:xfrm>
          <a:prstGeom prst="rect">
            <a:avLst/>
          </a:prstGeom>
          <a:noFill/>
        </p:spPr>
        <p:txBody>
          <a:bodyPr wrap="square" rtlCol="0">
            <a:spAutoFit/>
          </a:bodyPr>
          <a:lstStyle/>
          <a:p>
            <a:pPr algn="ctr"/>
            <a:r>
              <a:rPr lang="en-GB" b="1" dirty="0">
                <a:solidFill>
                  <a:schemeClr val="bg1"/>
                </a:solidFill>
              </a:rPr>
              <a:t>Amazon Prime</a:t>
            </a:r>
          </a:p>
        </p:txBody>
      </p:sp>
      <p:sp>
        <p:nvSpPr>
          <p:cNvPr id="27" name="TextBox 26"/>
          <p:cNvSpPr txBox="1"/>
          <p:nvPr/>
        </p:nvSpPr>
        <p:spPr>
          <a:xfrm>
            <a:off x="353795" y="6658277"/>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The Children Act</a:t>
            </a:r>
          </a:p>
        </p:txBody>
      </p:sp>
      <p:sp>
        <p:nvSpPr>
          <p:cNvPr id="29" name="TextBox 28"/>
          <p:cNvSpPr txBox="1"/>
          <p:nvPr/>
        </p:nvSpPr>
        <p:spPr>
          <a:xfrm>
            <a:off x="2167261"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The Upside</a:t>
            </a:r>
          </a:p>
        </p:txBody>
      </p:sp>
      <p:sp>
        <p:nvSpPr>
          <p:cNvPr id="32" name="TextBox 31"/>
          <p:cNvSpPr txBox="1"/>
          <p:nvPr/>
        </p:nvSpPr>
        <p:spPr>
          <a:xfrm>
            <a:off x="3662891"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Beautiful Boy </a:t>
            </a:r>
          </a:p>
        </p:txBody>
      </p:sp>
      <p:sp>
        <p:nvSpPr>
          <p:cNvPr id="34" name="TextBox 33"/>
          <p:cNvSpPr txBox="1"/>
          <p:nvPr/>
        </p:nvSpPr>
        <p:spPr>
          <a:xfrm>
            <a:off x="5259037"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Miss you Already</a:t>
            </a:r>
          </a:p>
        </p:txBody>
      </p:sp>
      <p:pic>
        <p:nvPicPr>
          <p:cNvPr id="3076" name="Picture 4" descr="BBC One - Rio and Kate: Becoming a Stepfamily">
            <a:extLst>
              <a:ext uri="{FF2B5EF4-FFF2-40B4-BE49-F238E27FC236}">
                <a16:creationId xmlns:a16="http://schemas.microsoft.com/office/drawing/2014/main" id="{AC4678E0-DE1D-4BBB-88C0-7AF6201B03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31" r="19351"/>
          <a:stretch/>
        </p:blipFill>
        <p:spPr bwMode="auto">
          <a:xfrm>
            <a:off x="2187899" y="2018197"/>
            <a:ext cx="1489771" cy="14510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BC Radio 1 - Jesy Nelson: Odd One Out on iPlayer Now | Facebook">
            <a:extLst>
              <a:ext uri="{FF2B5EF4-FFF2-40B4-BE49-F238E27FC236}">
                <a16:creationId xmlns:a16="http://schemas.microsoft.com/office/drawing/2014/main" id="{107544DD-DA29-4864-9C52-85295EFCE2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8979" y="1959817"/>
            <a:ext cx="1230548" cy="153665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639B41F7-2DE5-4396-9060-35385F8042A6}"/>
              </a:ext>
            </a:extLst>
          </p:cNvPr>
          <p:cNvSpPr txBox="1"/>
          <p:nvPr/>
        </p:nvSpPr>
        <p:spPr>
          <a:xfrm rot="16200000">
            <a:off x="4656831" y="5234679"/>
            <a:ext cx="1378424" cy="369332"/>
          </a:xfrm>
          <a:prstGeom prst="rect">
            <a:avLst/>
          </a:prstGeom>
          <a:noFill/>
        </p:spPr>
        <p:txBody>
          <a:bodyPr wrap="square" rtlCol="0">
            <a:spAutoFit/>
          </a:bodyPr>
          <a:lstStyle/>
          <a:p>
            <a:pPr algn="ctr"/>
            <a:r>
              <a:rPr lang="en-GB" b="1" dirty="0">
                <a:solidFill>
                  <a:schemeClr val="bg1"/>
                </a:solidFill>
              </a:rPr>
              <a:t>DVD</a:t>
            </a:r>
          </a:p>
        </p:txBody>
      </p:sp>
      <p:pic>
        <p:nvPicPr>
          <p:cNvPr id="3080" name="Picture 8" descr="Bohemian Rhapsody (2018) - IMDb">
            <a:extLst>
              <a:ext uri="{FF2B5EF4-FFF2-40B4-BE49-F238E27FC236}">
                <a16:creationId xmlns:a16="http://schemas.microsoft.com/office/drawing/2014/main" id="{0B6F7FFB-3217-4796-AE39-DD03E4B544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6893" y="1959817"/>
            <a:ext cx="1230549" cy="183244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onfessions of a Junior Doctor - Episode Guide - All 4">
            <a:extLst>
              <a:ext uri="{FF2B5EF4-FFF2-40B4-BE49-F238E27FC236}">
                <a16:creationId xmlns:a16="http://schemas.microsoft.com/office/drawing/2014/main" id="{970C8958-E84F-46E4-80D4-4BF2A4C05B8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681" r="19512"/>
          <a:stretch/>
        </p:blipFill>
        <p:spPr bwMode="auto">
          <a:xfrm>
            <a:off x="570242" y="4755582"/>
            <a:ext cx="1358822" cy="13529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The children from Born To Be Different reveal how their lives have ...">
            <a:extLst>
              <a:ext uri="{FF2B5EF4-FFF2-40B4-BE49-F238E27FC236}">
                <a16:creationId xmlns:a16="http://schemas.microsoft.com/office/drawing/2014/main" id="{168D4014-29E2-4178-866F-37766FED73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7933" y="4755582"/>
            <a:ext cx="1697759" cy="129391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Elizabeth Is Missing on the BBC: Cast, plot, air date and spoilers">
            <a:extLst>
              <a:ext uri="{FF2B5EF4-FFF2-40B4-BE49-F238E27FC236}">
                <a16:creationId xmlns:a16="http://schemas.microsoft.com/office/drawing/2014/main" id="{8BD2EF73-2C8D-40A1-8A8D-6A9F20A6D05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039" r="27276"/>
          <a:stretch/>
        </p:blipFill>
        <p:spPr bwMode="auto">
          <a:xfrm>
            <a:off x="530072" y="2034007"/>
            <a:ext cx="1469144" cy="136977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The Secret Life Of 4 Year Olds: Everything you need to know about ...">
            <a:extLst>
              <a:ext uri="{FF2B5EF4-FFF2-40B4-BE49-F238E27FC236}">
                <a16:creationId xmlns:a16="http://schemas.microsoft.com/office/drawing/2014/main" id="{ED3258B8-2DF2-47C1-AE74-5849F1EA75D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6425" r="14912"/>
          <a:stretch/>
        </p:blipFill>
        <p:spPr bwMode="auto">
          <a:xfrm>
            <a:off x="3791942" y="4755582"/>
            <a:ext cx="1368675" cy="1326471"/>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Still Alice [DVD] by Julianne Moore: Amazon.co.uk: DVD &amp; Blu-ray">
            <a:extLst>
              <a:ext uri="{FF2B5EF4-FFF2-40B4-BE49-F238E27FC236}">
                <a16:creationId xmlns:a16="http://schemas.microsoft.com/office/drawing/2014/main" id="{BD7586E1-AC94-4BAB-909C-B1477D0240B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41335" y="4575141"/>
            <a:ext cx="1081663" cy="1528063"/>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The Children Act (DVD) - RT DVD Shop">
            <a:extLst>
              <a:ext uri="{FF2B5EF4-FFF2-40B4-BE49-F238E27FC236}">
                <a16:creationId xmlns:a16="http://schemas.microsoft.com/office/drawing/2014/main" id="{73796B4B-5A1E-46B1-8EAA-B94D647AA17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7252" r="19344"/>
          <a:stretch/>
        </p:blipFill>
        <p:spPr bwMode="auto">
          <a:xfrm>
            <a:off x="607687" y="7125473"/>
            <a:ext cx="1358822"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The Upside (2017) - IMDb">
            <a:extLst>
              <a:ext uri="{FF2B5EF4-FFF2-40B4-BE49-F238E27FC236}">
                <a16:creationId xmlns:a16="http://schemas.microsoft.com/office/drawing/2014/main" id="{00FE823D-441B-49EE-A8A2-48EAF1B9C92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87899" y="7087355"/>
            <a:ext cx="1470142" cy="2181243"/>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Amazon.com: Watch Beautiful Boy (4K UHD) | Prime Video">
            <a:extLst>
              <a:ext uri="{FF2B5EF4-FFF2-40B4-BE49-F238E27FC236}">
                <a16:creationId xmlns:a16="http://schemas.microsoft.com/office/drawing/2014/main" id="{A53162EF-78DA-4310-AA51-CD1595E44D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91942" y="7066083"/>
            <a:ext cx="1427202" cy="2181244"/>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Miss You Already - Wikipedia">
            <a:extLst>
              <a:ext uri="{FF2B5EF4-FFF2-40B4-BE49-F238E27FC236}">
                <a16:creationId xmlns:a16="http://schemas.microsoft.com/office/drawing/2014/main" id="{E04ADF4F-AA80-40B8-9AFA-1000BB18BC8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09076" y="7066083"/>
            <a:ext cx="1442895" cy="214081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113A6AF-57BE-434C-B599-25C1D866FD00}"/>
              </a:ext>
            </a:extLst>
          </p:cNvPr>
          <p:cNvSpPr>
            <a:spLocks noGrp="1"/>
          </p:cNvSpPr>
          <p:nvPr>
            <p:ph type="sldNum" sz="quarter" idx="12"/>
          </p:nvPr>
        </p:nvSpPr>
        <p:spPr/>
        <p:txBody>
          <a:bodyPr/>
          <a:lstStyle/>
          <a:p>
            <a:fld id="{42197ACC-EB3C-4466-A41B-F6CC006DF8B4}" type="slidenum">
              <a:rPr lang="en-GB" smtClean="0"/>
              <a:t>5</a:t>
            </a:fld>
            <a:endParaRPr lang="en-GB"/>
          </a:p>
        </p:txBody>
      </p:sp>
    </p:spTree>
    <p:extLst>
      <p:ext uri="{BB962C8B-B14F-4D97-AF65-F5344CB8AC3E}">
        <p14:creationId xmlns:p14="http://schemas.microsoft.com/office/powerpoint/2010/main" val="4156300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 name="Picture 2" descr="Image result for netflix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3470" y="-131934"/>
            <a:ext cx="3550151" cy="1996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76902" y="13042"/>
            <a:ext cx="1823289" cy="615595"/>
          </a:xfrm>
        </p:spPr>
        <p:txBody>
          <a:bodyPr>
            <a:normAutofit/>
          </a:bodyPr>
          <a:lstStyle/>
          <a:p>
            <a:pPr algn="ctr"/>
            <a:r>
              <a:rPr lang="en-GB" sz="3600" b="1" dirty="0">
                <a:solidFill>
                  <a:schemeClr val="bg1"/>
                </a:solidFill>
              </a:rPr>
              <a:t>Beyond</a:t>
            </a:r>
          </a:p>
        </p:txBody>
      </p:sp>
      <p:sp>
        <p:nvSpPr>
          <p:cNvPr id="4" name="TextBox 3"/>
          <p:cNvSpPr txBox="1"/>
          <p:nvPr/>
        </p:nvSpPr>
        <p:spPr>
          <a:xfrm>
            <a:off x="353796" y="1472316"/>
            <a:ext cx="1745039"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Pig Heart Boy</a:t>
            </a:r>
            <a:r>
              <a:rPr lang="en-GB" sz="1200" b="1" dirty="0">
                <a:solidFill>
                  <a:schemeClr val="bg1"/>
                </a:solidFill>
                <a:latin typeface="Arial Narrow" panose="020B0606020202030204" pitchFamily="34" charset="0"/>
              </a:rPr>
              <a:t> by Malorie Blackman</a:t>
            </a:r>
            <a:endParaRPr lang="en-GB" sz="1200" b="1" i="1" dirty="0">
              <a:solidFill>
                <a:schemeClr val="bg1"/>
              </a:solidFill>
              <a:latin typeface="Arial Narrow" panose="020B0606020202030204" pitchFamily="34" charset="0"/>
            </a:endParaRPr>
          </a:p>
        </p:txBody>
      </p:sp>
      <p:sp>
        <p:nvSpPr>
          <p:cNvPr id="7" name="TextBox 6"/>
          <p:cNvSpPr txBox="1"/>
          <p:nvPr/>
        </p:nvSpPr>
        <p:spPr>
          <a:xfrm>
            <a:off x="2326617" y="1472315"/>
            <a:ext cx="1245664"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Wonder </a:t>
            </a:r>
            <a:r>
              <a:rPr lang="en-GB" sz="1200" b="1" dirty="0">
                <a:solidFill>
                  <a:schemeClr val="bg1"/>
                </a:solidFill>
                <a:latin typeface="Arial Narrow" panose="020B0606020202030204" pitchFamily="34" charset="0"/>
              </a:rPr>
              <a:t> by R.J. Palacio</a:t>
            </a:r>
            <a:endParaRPr lang="en-GB" sz="1200" b="1" i="1" dirty="0">
              <a:solidFill>
                <a:schemeClr val="bg1"/>
              </a:solidFill>
              <a:latin typeface="Arial Narrow" panose="020B0606020202030204" pitchFamily="34" charset="0"/>
            </a:endParaRPr>
          </a:p>
        </p:txBody>
      </p:sp>
      <p:sp>
        <p:nvSpPr>
          <p:cNvPr id="10" name="TextBox 9"/>
          <p:cNvSpPr txBox="1"/>
          <p:nvPr/>
        </p:nvSpPr>
        <p:spPr>
          <a:xfrm>
            <a:off x="3677670" y="1518482"/>
            <a:ext cx="1447800"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This is Going to Hurt </a:t>
            </a:r>
            <a:r>
              <a:rPr lang="en-GB" sz="1200" b="1" dirty="0">
                <a:solidFill>
                  <a:schemeClr val="bg1"/>
                </a:solidFill>
                <a:latin typeface="Arial Narrow" panose="020B0606020202030204" pitchFamily="34" charset="0"/>
              </a:rPr>
              <a:t> by Adam Kay</a:t>
            </a:r>
            <a:endParaRPr lang="en-GB" sz="1200" b="1" i="1" dirty="0">
              <a:solidFill>
                <a:schemeClr val="bg1"/>
              </a:solidFill>
              <a:latin typeface="Arial Narrow" panose="020B0606020202030204" pitchFamily="34" charset="0"/>
            </a:endParaRPr>
          </a:p>
        </p:txBody>
      </p:sp>
      <p:sp>
        <p:nvSpPr>
          <p:cNvPr id="12" name="TextBox 11"/>
          <p:cNvSpPr txBox="1"/>
          <p:nvPr/>
        </p:nvSpPr>
        <p:spPr>
          <a:xfrm>
            <a:off x="5174546" y="1379981"/>
            <a:ext cx="1567910" cy="646331"/>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When Breathe becomes Air</a:t>
            </a:r>
            <a:r>
              <a:rPr lang="en-GB" sz="1200" b="1" dirty="0">
                <a:solidFill>
                  <a:schemeClr val="bg1"/>
                </a:solidFill>
                <a:latin typeface="Arial Narrow" panose="020B0606020202030204" pitchFamily="34" charset="0"/>
              </a:rPr>
              <a:t> by Paul Kalanithi</a:t>
            </a:r>
            <a:endParaRPr lang="en-GB" sz="1200" b="1" i="1" dirty="0">
              <a:solidFill>
                <a:schemeClr val="bg1"/>
              </a:solidFill>
              <a:latin typeface="Arial Narrow" panose="020B0606020202030204" pitchFamily="34" charset="0"/>
            </a:endParaRPr>
          </a:p>
        </p:txBody>
      </p:sp>
      <p:sp>
        <p:nvSpPr>
          <p:cNvPr id="15" name="TextBox 14"/>
          <p:cNvSpPr txBox="1"/>
          <p:nvPr/>
        </p:nvSpPr>
        <p:spPr>
          <a:xfrm>
            <a:off x="633974" y="4231537"/>
            <a:ext cx="1245664"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Hate U Give</a:t>
            </a:r>
            <a:r>
              <a:rPr lang="en-GB" sz="1200" b="1" dirty="0">
                <a:solidFill>
                  <a:schemeClr val="bg1"/>
                </a:solidFill>
                <a:latin typeface="Arial Narrow" panose="020B0606020202030204" pitchFamily="34" charset="0"/>
              </a:rPr>
              <a:t> by Angie Thomas</a:t>
            </a:r>
            <a:endParaRPr lang="en-GB" sz="1200" b="1" i="1" dirty="0">
              <a:solidFill>
                <a:schemeClr val="bg1"/>
              </a:solidFill>
              <a:latin typeface="Arial Narrow" panose="020B0606020202030204" pitchFamily="34" charset="0"/>
            </a:endParaRPr>
          </a:p>
        </p:txBody>
      </p:sp>
      <p:sp>
        <p:nvSpPr>
          <p:cNvPr id="17" name="TextBox 16"/>
          <p:cNvSpPr txBox="1"/>
          <p:nvPr/>
        </p:nvSpPr>
        <p:spPr>
          <a:xfrm>
            <a:off x="2316701" y="4231536"/>
            <a:ext cx="1245664"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Me Before you</a:t>
            </a:r>
            <a:r>
              <a:rPr lang="en-GB" sz="1200" b="1" dirty="0">
                <a:solidFill>
                  <a:schemeClr val="bg1"/>
                </a:solidFill>
                <a:latin typeface="Arial Narrow" panose="020B0606020202030204" pitchFamily="34" charset="0"/>
              </a:rPr>
              <a:t> by </a:t>
            </a:r>
            <a:r>
              <a:rPr lang="en-GB" sz="1200" b="1" dirty="0" err="1">
                <a:solidFill>
                  <a:schemeClr val="bg1"/>
                </a:solidFill>
                <a:latin typeface="Arial Narrow" panose="020B0606020202030204" pitchFamily="34" charset="0"/>
              </a:rPr>
              <a:t>Jojo</a:t>
            </a:r>
            <a:r>
              <a:rPr lang="en-GB" sz="1200" b="1" dirty="0">
                <a:solidFill>
                  <a:schemeClr val="bg1"/>
                </a:solidFill>
                <a:latin typeface="Arial Narrow" panose="020B0606020202030204" pitchFamily="34" charset="0"/>
              </a:rPr>
              <a:t> Moyes</a:t>
            </a:r>
            <a:endParaRPr lang="en-GB" sz="1200" b="1" i="1" dirty="0">
              <a:solidFill>
                <a:schemeClr val="bg1"/>
              </a:solidFill>
              <a:latin typeface="Arial Narrow" panose="020B0606020202030204" pitchFamily="34" charset="0"/>
            </a:endParaRPr>
          </a:p>
        </p:txBody>
      </p:sp>
      <p:sp>
        <p:nvSpPr>
          <p:cNvPr id="21" name="TextBox 20"/>
          <p:cNvSpPr txBox="1"/>
          <p:nvPr/>
        </p:nvSpPr>
        <p:spPr>
          <a:xfrm>
            <a:off x="3724938" y="4169807"/>
            <a:ext cx="1449608"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Fault in Our Stars</a:t>
            </a:r>
            <a:r>
              <a:rPr lang="en-GB" sz="1200" b="1" dirty="0">
                <a:solidFill>
                  <a:schemeClr val="bg1"/>
                </a:solidFill>
                <a:latin typeface="Arial Narrow" panose="020B0606020202030204" pitchFamily="34" charset="0"/>
              </a:rPr>
              <a:t> by John Green</a:t>
            </a:r>
            <a:endParaRPr lang="en-GB" sz="1200" b="1" i="1" dirty="0">
              <a:solidFill>
                <a:schemeClr val="bg1"/>
              </a:solidFill>
              <a:latin typeface="Arial Narrow" panose="020B0606020202030204" pitchFamily="34" charset="0"/>
            </a:endParaRPr>
          </a:p>
        </p:txBody>
      </p:sp>
      <p:sp>
        <p:nvSpPr>
          <p:cNvPr id="24" name="TextBox 23"/>
          <p:cNvSpPr txBox="1"/>
          <p:nvPr/>
        </p:nvSpPr>
        <p:spPr>
          <a:xfrm>
            <a:off x="5245093" y="4248823"/>
            <a:ext cx="1449608"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Story of Baby P</a:t>
            </a:r>
            <a:r>
              <a:rPr lang="en-GB" sz="1200" b="1" dirty="0">
                <a:solidFill>
                  <a:schemeClr val="bg1"/>
                </a:solidFill>
                <a:latin typeface="Arial Narrow" panose="020B0606020202030204" pitchFamily="34" charset="0"/>
              </a:rPr>
              <a:t> by Ray James</a:t>
            </a:r>
            <a:endParaRPr lang="en-GB" sz="1200" b="1" i="1" dirty="0">
              <a:solidFill>
                <a:schemeClr val="bg1"/>
              </a:solidFill>
              <a:latin typeface="Arial Narrow" panose="020B0606020202030204" pitchFamily="34" charset="0"/>
            </a:endParaRPr>
          </a:p>
        </p:txBody>
      </p:sp>
      <p:sp>
        <p:nvSpPr>
          <p:cNvPr id="26" name="TextBox 25"/>
          <p:cNvSpPr txBox="1"/>
          <p:nvPr/>
        </p:nvSpPr>
        <p:spPr>
          <a:xfrm rot="5400000">
            <a:off x="-821676" y="2662602"/>
            <a:ext cx="2103575" cy="369332"/>
          </a:xfrm>
          <a:prstGeom prst="rect">
            <a:avLst/>
          </a:prstGeom>
          <a:noFill/>
        </p:spPr>
        <p:txBody>
          <a:bodyPr wrap="square" rtlCol="0">
            <a:spAutoFit/>
          </a:bodyPr>
          <a:lstStyle/>
          <a:p>
            <a:pPr algn="ctr"/>
            <a:r>
              <a:rPr lang="en-GB" b="1" dirty="0">
                <a:solidFill>
                  <a:schemeClr val="bg1"/>
                </a:solidFill>
              </a:rPr>
              <a:t>Further Reading</a:t>
            </a:r>
          </a:p>
        </p:txBody>
      </p:sp>
      <p:sp>
        <p:nvSpPr>
          <p:cNvPr id="27" name="TextBox 26"/>
          <p:cNvSpPr txBox="1"/>
          <p:nvPr/>
        </p:nvSpPr>
        <p:spPr>
          <a:xfrm>
            <a:off x="353795" y="6802884"/>
            <a:ext cx="1745039"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Savage Girls and Wild Boys</a:t>
            </a:r>
            <a:r>
              <a:rPr lang="en-GB" sz="1200" b="1" dirty="0">
                <a:solidFill>
                  <a:schemeClr val="bg1"/>
                </a:solidFill>
                <a:latin typeface="Arial Narrow" panose="020B0606020202030204" pitchFamily="34" charset="0"/>
              </a:rPr>
              <a:t> by Michael Newton</a:t>
            </a:r>
            <a:endParaRPr lang="en-GB" sz="1200" b="1" i="1" dirty="0">
              <a:solidFill>
                <a:schemeClr val="bg1"/>
              </a:solidFill>
              <a:latin typeface="Arial Narrow" panose="020B0606020202030204" pitchFamily="34" charset="0"/>
            </a:endParaRPr>
          </a:p>
        </p:txBody>
      </p:sp>
      <p:sp>
        <p:nvSpPr>
          <p:cNvPr id="29" name="TextBox 28"/>
          <p:cNvSpPr txBox="1"/>
          <p:nvPr/>
        </p:nvSpPr>
        <p:spPr>
          <a:xfrm>
            <a:off x="2316701" y="6818841"/>
            <a:ext cx="1427202" cy="646331"/>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Language of Kindness</a:t>
            </a:r>
            <a:r>
              <a:rPr lang="en-GB" sz="1200" b="1" dirty="0">
                <a:solidFill>
                  <a:schemeClr val="bg1"/>
                </a:solidFill>
                <a:latin typeface="Arial Narrow" panose="020B0606020202030204" pitchFamily="34" charset="0"/>
              </a:rPr>
              <a:t> by Christie Watson</a:t>
            </a:r>
            <a:endParaRPr lang="en-GB" sz="1200" b="1" i="1" dirty="0">
              <a:solidFill>
                <a:schemeClr val="bg1"/>
              </a:solidFill>
              <a:latin typeface="Arial Narrow" panose="020B0606020202030204" pitchFamily="34" charset="0"/>
            </a:endParaRPr>
          </a:p>
        </p:txBody>
      </p:sp>
      <p:sp>
        <p:nvSpPr>
          <p:cNvPr id="32" name="TextBox 31"/>
          <p:cNvSpPr txBox="1"/>
          <p:nvPr/>
        </p:nvSpPr>
        <p:spPr>
          <a:xfrm>
            <a:off x="3801414" y="6821132"/>
            <a:ext cx="1427202"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I am Malala</a:t>
            </a:r>
            <a:r>
              <a:rPr lang="en-GB" sz="1200" b="1" dirty="0">
                <a:solidFill>
                  <a:schemeClr val="bg1"/>
                </a:solidFill>
                <a:latin typeface="Arial Narrow" panose="020B0606020202030204" pitchFamily="34" charset="0"/>
              </a:rPr>
              <a:t> by Malala Yousafzai</a:t>
            </a:r>
            <a:endParaRPr lang="en-GB" sz="1200" b="1" i="1" dirty="0">
              <a:solidFill>
                <a:schemeClr val="bg1"/>
              </a:solidFill>
              <a:latin typeface="Arial Narrow" panose="020B0606020202030204" pitchFamily="34" charset="0"/>
            </a:endParaRPr>
          </a:p>
        </p:txBody>
      </p:sp>
      <p:sp>
        <p:nvSpPr>
          <p:cNvPr id="34" name="TextBox 33"/>
          <p:cNvSpPr txBox="1"/>
          <p:nvPr/>
        </p:nvSpPr>
        <p:spPr>
          <a:xfrm>
            <a:off x="5286127" y="6745154"/>
            <a:ext cx="1427202" cy="830997"/>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Boy Who Couldn’t Stop Washing  </a:t>
            </a:r>
            <a:r>
              <a:rPr lang="en-GB" sz="1200" b="1" dirty="0">
                <a:solidFill>
                  <a:schemeClr val="bg1"/>
                </a:solidFill>
                <a:latin typeface="Arial Narrow" panose="020B0606020202030204" pitchFamily="34" charset="0"/>
              </a:rPr>
              <a:t>by Dr Judith Rapaport</a:t>
            </a:r>
            <a:endParaRPr lang="en-GB" sz="1200" b="1" i="1" dirty="0">
              <a:solidFill>
                <a:schemeClr val="bg1"/>
              </a:solidFill>
              <a:latin typeface="Arial Narrow" panose="020B0606020202030204" pitchFamily="34" charset="0"/>
            </a:endParaRPr>
          </a:p>
        </p:txBody>
      </p:sp>
      <p:pic>
        <p:nvPicPr>
          <p:cNvPr id="5124" name="Picture 4" descr="Cartoon little girl reading a book Royalty Free Vector Image">
            <a:extLst>
              <a:ext uri="{FF2B5EF4-FFF2-40B4-BE49-F238E27FC236}">
                <a16:creationId xmlns:a16="http://schemas.microsoft.com/office/drawing/2014/main" id="{8EC76A5D-0351-44D5-B7BC-AD51EB1A3F8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507"/>
          <a:stretch/>
        </p:blipFill>
        <p:spPr bwMode="auto">
          <a:xfrm>
            <a:off x="353795" y="176434"/>
            <a:ext cx="990600" cy="1094603"/>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EE106D03-5326-476A-AB9A-BD8B3D816E75}"/>
              </a:ext>
            </a:extLst>
          </p:cNvPr>
          <p:cNvSpPr/>
          <p:nvPr/>
        </p:nvSpPr>
        <p:spPr>
          <a:xfrm>
            <a:off x="380974" y="9228170"/>
            <a:ext cx="6305265" cy="677108"/>
          </a:xfrm>
          <a:prstGeom prst="rect">
            <a:avLst/>
          </a:prstGeom>
        </p:spPr>
        <p:txBody>
          <a:bodyPr wrap="square">
            <a:spAutoFit/>
          </a:bodyPr>
          <a:lstStyle/>
          <a:p>
            <a:pPr algn="ctr"/>
            <a:r>
              <a:rPr lang="en-GB" sz="2400" dirty="0">
                <a:solidFill>
                  <a:srgbClr val="FFFFFF"/>
                </a:solidFill>
                <a:latin typeface="Arial Narrow" panose="020B0606020202030204" pitchFamily="34" charset="0"/>
              </a:rPr>
              <a:t>Recommended Reading for Health and Social Care</a:t>
            </a:r>
          </a:p>
          <a:p>
            <a:pPr algn="ctr"/>
            <a:r>
              <a:rPr lang="en-GB" sz="1400" dirty="0">
                <a:solidFill>
                  <a:srgbClr val="FFFFFF"/>
                </a:solidFill>
                <a:latin typeface="Arial Narrow" panose="020B0606020202030204" pitchFamily="34" charset="0"/>
              </a:rPr>
              <a:t>Yes some of these are also films, if you prefer!</a:t>
            </a:r>
            <a:endParaRPr lang="en-GB" sz="1400" dirty="0">
              <a:latin typeface="Arial Narrow" panose="020B0606020202030204" pitchFamily="34" charset="0"/>
            </a:endParaRPr>
          </a:p>
        </p:txBody>
      </p:sp>
      <p:pic>
        <p:nvPicPr>
          <p:cNvPr id="5128" name="Picture 8" descr="Collins Readers - Collins Readers – Pig-heart Boy: School edition">
            <a:extLst>
              <a:ext uri="{FF2B5EF4-FFF2-40B4-BE49-F238E27FC236}">
                <a16:creationId xmlns:a16="http://schemas.microsoft.com/office/drawing/2014/main" id="{77BB01F2-B0D9-4EE5-BF25-4BE4679591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974" y="2019697"/>
            <a:ext cx="1245664" cy="188902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Wonder: Amazon.co.uk: Palacio, R J, Palacio, R J: Books">
            <a:extLst>
              <a:ext uri="{FF2B5EF4-FFF2-40B4-BE49-F238E27FC236}">
                <a16:creationId xmlns:a16="http://schemas.microsoft.com/office/drawing/2014/main" id="{7F4E70F2-586A-4103-A8BE-93EE515765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4878" y="2000910"/>
            <a:ext cx="1267329" cy="194650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This is Going to Hurt: Secret Diaries of a Junior Doctor: Amazon ...">
            <a:extLst>
              <a:ext uri="{FF2B5EF4-FFF2-40B4-BE49-F238E27FC236}">
                <a16:creationId xmlns:a16="http://schemas.microsoft.com/office/drawing/2014/main" id="{50E0B0E4-4A1D-4FBC-BD80-8B30F2350B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8290" y="2010002"/>
            <a:ext cx="1267329" cy="194650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When Breath Becomes Air: Amazon.co.uk: Kalanithi, Paul: Books">
            <a:extLst>
              <a:ext uri="{FF2B5EF4-FFF2-40B4-BE49-F238E27FC236}">
                <a16:creationId xmlns:a16="http://schemas.microsoft.com/office/drawing/2014/main" id="{2D0831CF-9EE4-4482-B8E6-066E0CE317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6064" y="1993047"/>
            <a:ext cx="1267329" cy="19288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37A9631-0E9E-4B9C-B9B4-AE5458057169}"/>
              </a:ext>
            </a:extLst>
          </p:cNvPr>
          <p:cNvPicPr>
            <a:picLocks noChangeAspect="1"/>
          </p:cNvPicPr>
          <p:nvPr/>
        </p:nvPicPr>
        <p:blipFill rotWithShape="1">
          <a:blip r:embed="rId8"/>
          <a:srcRect l="14286" r="9168"/>
          <a:stretch/>
        </p:blipFill>
        <p:spPr>
          <a:xfrm>
            <a:off x="633974" y="4760319"/>
            <a:ext cx="1371306" cy="1791473"/>
          </a:xfrm>
          <a:prstGeom prst="rect">
            <a:avLst/>
          </a:prstGeom>
        </p:spPr>
      </p:pic>
      <p:pic>
        <p:nvPicPr>
          <p:cNvPr id="5136" name="Picture 16" descr="Me Before You: The international bestselling phenomenon: Amazon.co ...">
            <a:extLst>
              <a:ext uri="{FF2B5EF4-FFF2-40B4-BE49-F238E27FC236}">
                <a16:creationId xmlns:a16="http://schemas.microsoft.com/office/drawing/2014/main" id="{45536378-14D2-40AB-8EDB-FB6CCCBE2B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4878" y="4731235"/>
            <a:ext cx="1134203" cy="1764315"/>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The Fault in Our Stars: Amazon.co.uk: John Green: Books">
            <a:extLst>
              <a:ext uri="{FF2B5EF4-FFF2-40B4-BE49-F238E27FC236}">
                <a16:creationId xmlns:a16="http://schemas.microsoft.com/office/drawing/2014/main" id="{2CE8B1EC-F7C9-483B-89ED-FC5C0C22AFC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33500" y="4731235"/>
            <a:ext cx="1245664" cy="1895874"/>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The Story of Baby P: Setting the record straight: Amazon.co.uk ...">
            <a:extLst>
              <a:ext uri="{FF2B5EF4-FFF2-40B4-BE49-F238E27FC236}">
                <a16:creationId xmlns:a16="http://schemas.microsoft.com/office/drawing/2014/main" id="{9ECA68C8-73F2-4831-A8D3-EB15C83FE7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50658" y="4731236"/>
            <a:ext cx="1245664" cy="1955484"/>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Savage Girls and Wild Boys: A History of Feral Children: Amazon.co ...">
            <a:extLst>
              <a:ext uri="{FF2B5EF4-FFF2-40B4-BE49-F238E27FC236}">
                <a16:creationId xmlns:a16="http://schemas.microsoft.com/office/drawing/2014/main" id="{54A85361-5CE7-4FB8-AC3B-07F99EA5736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3974" y="7330817"/>
            <a:ext cx="1098183" cy="1745987"/>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The Language of Kindness: A Nurse's Story eBook: Watson, Christie ...">
            <a:extLst>
              <a:ext uri="{FF2B5EF4-FFF2-40B4-BE49-F238E27FC236}">
                <a16:creationId xmlns:a16="http://schemas.microsoft.com/office/drawing/2014/main" id="{FF74FA63-D1F7-4DF8-AB28-8C40B77F65F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04878" y="7465172"/>
            <a:ext cx="1167403" cy="1799477"/>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26" descr="I Am Malala: The Girl Who Stood Up for Education and Was Shot by ...">
            <a:extLst>
              <a:ext uri="{FF2B5EF4-FFF2-40B4-BE49-F238E27FC236}">
                <a16:creationId xmlns:a16="http://schemas.microsoft.com/office/drawing/2014/main" id="{A6ACA098-71B6-4442-A97E-CBDC50CC9BE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93378" y="7407026"/>
            <a:ext cx="1181168" cy="1774979"/>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The Boy Who Couldn't Stop Washing: Experience and Treatment of ...">
            <a:extLst>
              <a:ext uri="{FF2B5EF4-FFF2-40B4-BE49-F238E27FC236}">
                <a16:creationId xmlns:a16="http://schemas.microsoft.com/office/drawing/2014/main" id="{537820F5-09BD-49A1-8E4E-2D53D329FCD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14168" y="7585251"/>
            <a:ext cx="971119" cy="149155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0864F21-AB04-4A03-B62D-8819AB947730}"/>
              </a:ext>
            </a:extLst>
          </p:cNvPr>
          <p:cNvSpPr>
            <a:spLocks noGrp="1"/>
          </p:cNvSpPr>
          <p:nvPr>
            <p:ph type="sldNum" sz="quarter" idx="12"/>
          </p:nvPr>
        </p:nvSpPr>
        <p:spPr/>
        <p:txBody>
          <a:bodyPr/>
          <a:lstStyle/>
          <a:p>
            <a:fld id="{42197ACC-EB3C-4466-A41B-F6CC006DF8B4}" type="slidenum">
              <a:rPr lang="en-GB" smtClean="0"/>
              <a:t>6</a:t>
            </a:fld>
            <a:endParaRPr lang="en-GB"/>
          </a:p>
        </p:txBody>
      </p:sp>
    </p:spTree>
    <p:extLst>
      <p:ext uri="{BB962C8B-B14F-4D97-AF65-F5344CB8AC3E}">
        <p14:creationId xmlns:p14="http://schemas.microsoft.com/office/powerpoint/2010/main" val="3263474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DF02B-B226-4654-A0EB-D38F3C4C1BE9}"/>
              </a:ext>
            </a:extLst>
          </p:cNvPr>
          <p:cNvSpPr>
            <a:spLocks noGrp="1"/>
          </p:cNvSpPr>
          <p:nvPr>
            <p:ph type="title"/>
          </p:nvPr>
        </p:nvSpPr>
        <p:spPr>
          <a:xfrm>
            <a:off x="166687" y="451205"/>
            <a:ext cx="4119563" cy="1129945"/>
          </a:xfrm>
        </p:spPr>
        <p:txBody>
          <a:bodyPr/>
          <a:lstStyle/>
          <a:p>
            <a:r>
              <a:rPr lang="en-GB" b="1" dirty="0"/>
              <a:t>Health and Social Care in the Media</a:t>
            </a:r>
          </a:p>
        </p:txBody>
      </p:sp>
      <p:sp>
        <p:nvSpPr>
          <p:cNvPr id="3" name="Content Placeholder 2">
            <a:extLst>
              <a:ext uri="{FF2B5EF4-FFF2-40B4-BE49-F238E27FC236}">
                <a16:creationId xmlns:a16="http://schemas.microsoft.com/office/drawing/2014/main" id="{E967B901-08C8-476F-98CA-8C9BB14803E8}"/>
              </a:ext>
            </a:extLst>
          </p:cNvPr>
          <p:cNvSpPr>
            <a:spLocks noGrp="1"/>
          </p:cNvSpPr>
          <p:nvPr>
            <p:ph idx="1"/>
          </p:nvPr>
        </p:nvSpPr>
        <p:spPr>
          <a:xfrm>
            <a:off x="166687" y="1821034"/>
            <a:ext cx="6524626" cy="5627516"/>
          </a:xfrm>
        </p:spPr>
        <p:txBody>
          <a:bodyPr>
            <a:normAutofit fontScale="77500" lnSpcReduction="20000"/>
          </a:bodyPr>
          <a:lstStyle/>
          <a:p>
            <a:pPr marL="0" indent="0">
              <a:buNone/>
            </a:pPr>
            <a:r>
              <a:rPr lang="en-GB" dirty="0"/>
              <a:t>It is important to make the public realise about the issues which are prevailing in society relating to health and social care. One way in which public awareness is raised about health and social care in general and issues that exist within the health and social care sector is through the media. </a:t>
            </a:r>
          </a:p>
          <a:p>
            <a:pPr marL="0" indent="0">
              <a:buNone/>
            </a:pPr>
            <a:r>
              <a:rPr lang="en-GB" dirty="0"/>
              <a:t>Your task is to pick… </a:t>
            </a:r>
          </a:p>
          <a:p>
            <a:pPr marL="0" indent="0">
              <a:buNone/>
            </a:pPr>
            <a:r>
              <a:rPr lang="en-GB" dirty="0"/>
              <a:t>➢ x2 Films </a:t>
            </a:r>
          </a:p>
          <a:p>
            <a:pPr marL="0" indent="0">
              <a:buNone/>
            </a:pPr>
            <a:r>
              <a:rPr lang="en-GB" dirty="0"/>
              <a:t>➢ x1 Book </a:t>
            </a:r>
          </a:p>
          <a:p>
            <a:pPr marL="0" indent="0">
              <a:buNone/>
            </a:pPr>
            <a:r>
              <a:rPr lang="en-GB" dirty="0"/>
              <a:t>➢ x2 Documentaries </a:t>
            </a:r>
          </a:p>
          <a:p>
            <a:pPr marL="0" indent="0">
              <a:buNone/>
            </a:pPr>
            <a:r>
              <a:rPr lang="en-GB" dirty="0"/>
              <a:t>You will then be asked to write an essay with the following title: </a:t>
            </a:r>
            <a:r>
              <a:rPr lang="en-GB" b="1" dirty="0"/>
              <a:t>‘Discuss the portrayal of Health and Social Care within the media’ </a:t>
            </a:r>
          </a:p>
          <a:p>
            <a:pPr marL="0" indent="0">
              <a:buNone/>
            </a:pPr>
            <a:endParaRPr lang="en-GB" b="1" dirty="0"/>
          </a:p>
          <a:p>
            <a:pPr marL="0" indent="0">
              <a:buNone/>
            </a:pPr>
            <a:r>
              <a:rPr lang="en-GB" dirty="0"/>
              <a:t>You must watch/read the some of the examples on the previous slides you have picked and create notes to help with your essay. Consider the following:</a:t>
            </a:r>
          </a:p>
          <a:p>
            <a:pPr marL="0" indent="0">
              <a:buNone/>
            </a:pPr>
            <a:r>
              <a:rPr lang="en-GB" dirty="0"/>
              <a:t> • What issues, if any, are being raised in the stimulus?</a:t>
            </a:r>
          </a:p>
          <a:p>
            <a:pPr marL="0" indent="0">
              <a:buNone/>
            </a:pPr>
            <a:r>
              <a:rPr lang="en-GB" dirty="0"/>
              <a:t> • How does the stimulus present H&amp;SC? </a:t>
            </a:r>
          </a:p>
          <a:p>
            <a:pPr marL="0" indent="0">
              <a:buNone/>
            </a:pPr>
            <a:r>
              <a:rPr lang="en-GB" dirty="0"/>
              <a:t> Is the stimulus informative/helpful and why? </a:t>
            </a:r>
          </a:p>
          <a:p>
            <a:pPr marL="0" indent="0">
              <a:buNone/>
            </a:pPr>
            <a:r>
              <a:rPr lang="en-GB" dirty="0"/>
              <a:t>• Are there any quotes/scenes etc that stand out to you and why? </a:t>
            </a:r>
          </a:p>
          <a:p>
            <a:pPr marL="0" indent="0">
              <a:buNone/>
            </a:pPr>
            <a:r>
              <a:rPr lang="en-GB" dirty="0"/>
              <a:t>• How effective is the stimulus in raising public awareness about H&amp;SC/Issues? </a:t>
            </a:r>
          </a:p>
          <a:p>
            <a:pPr marL="0" indent="0">
              <a:buNone/>
            </a:pPr>
            <a:endParaRPr lang="en-GB" dirty="0"/>
          </a:p>
          <a:p>
            <a:pPr marL="0" indent="0">
              <a:buNone/>
            </a:pPr>
            <a:r>
              <a:rPr lang="en-GB" dirty="0"/>
              <a:t>This list is NOT exhaustive there may be other questions/ideas you wish to consider as you watch or read.</a:t>
            </a:r>
          </a:p>
        </p:txBody>
      </p:sp>
      <p:pic>
        <p:nvPicPr>
          <p:cNvPr id="5" name="Picture 4">
            <a:extLst>
              <a:ext uri="{FF2B5EF4-FFF2-40B4-BE49-F238E27FC236}">
                <a16:creationId xmlns:a16="http://schemas.microsoft.com/office/drawing/2014/main" id="{CCF0A338-A0A2-45C7-A6E2-6E1C62F0393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12791" y="127355"/>
            <a:ext cx="2578522" cy="1453795"/>
          </a:xfrm>
          <a:prstGeom prst="rect">
            <a:avLst/>
          </a:prstGeom>
        </p:spPr>
      </p:pic>
      <p:pic>
        <p:nvPicPr>
          <p:cNvPr id="7" name="Picture 6">
            <a:extLst>
              <a:ext uri="{FF2B5EF4-FFF2-40B4-BE49-F238E27FC236}">
                <a16:creationId xmlns:a16="http://schemas.microsoft.com/office/drawing/2014/main" id="{9BD6D855-78FE-4DD2-BD09-AFABFC226AA9}"/>
              </a:ext>
            </a:extLst>
          </p:cNvPr>
          <p:cNvPicPr>
            <a:picLocks noChangeAspect="1"/>
          </p:cNvPicPr>
          <p:nvPr/>
        </p:nvPicPr>
        <p:blipFill rotWithShape="1">
          <a:blip r:embed="rId4"/>
          <a:srcRect l="34167" t="15974" r="32500" b="42267"/>
          <a:stretch/>
        </p:blipFill>
        <p:spPr>
          <a:xfrm>
            <a:off x="3577535" y="7600947"/>
            <a:ext cx="3189107" cy="2152647"/>
          </a:xfrm>
          <a:prstGeom prst="rect">
            <a:avLst/>
          </a:prstGeom>
        </p:spPr>
      </p:pic>
      <p:pic>
        <p:nvPicPr>
          <p:cNvPr id="9" name="Picture 8">
            <a:extLst>
              <a:ext uri="{FF2B5EF4-FFF2-40B4-BE49-F238E27FC236}">
                <a16:creationId xmlns:a16="http://schemas.microsoft.com/office/drawing/2014/main" id="{4323C3DA-5D3F-4017-A3D6-EA5F5723FD6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66687" y="7439028"/>
            <a:ext cx="2633014" cy="438150"/>
          </a:xfrm>
          <a:prstGeom prst="rect">
            <a:avLst/>
          </a:prstGeom>
        </p:spPr>
      </p:pic>
      <p:cxnSp>
        <p:nvCxnSpPr>
          <p:cNvPr id="12" name="Straight Connector 11">
            <a:extLst>
              <a:ext uri="{FF2B5EF4-FFF2-40B4-BE49-F238E27FC236}">
                <a16:creationId xmlns:a16="http://schemas.microsoft.com/office/drawing/2014/main" id="{52BC0639-4A93-4517-B1F8-DCCD41E14258}"/>
              </a:ext>
            </a:extLst>
          </p:cNvPr>
          <p:cNvCxnSpPr/>
          <p:nvPr/>
        </p:nvCxnSpPr>
        <p:spPr>
          <a:xfrm>
            <a:off x="166687" y="7296150"/>
            <a:ext cx="652462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2F7BC221-E577-4FCA-B8D5-DB6A5BAB57B9}"/>
              </a:ext>
            </a:extLst>
          </p:cNvPr>
          <p:cNvPicPr>
            <a:picLocks noChangeAspect="1"/>
          </p:cNvPicPr>
          <p:nvPr/>
        </p:nvPicPr>
        <p:blipFill rotWithShape="1">
          <a:blip r:embed="rId4"/>
          <a:srcRect l="34167" t="60826" r="32500" b="6694"/>
          <a:stretch/>
        </p:blipFill>
        <p:spPr>
          <a:xfrm>
            <a:off x="166687" y="7962899"/>
            <a:ext cx="3410848" cy="1790695"/>
          </a:xfrm>
          <a:prstGeom prst="rect">
            <a:avLst/>
          </a:prstGeom>
        </p:spPr>
      </p:pic>
      <p:sp>
        <p:nvSpPr>
          <p:cNvPr id="14" name="TextBox 13">
            <a:extLst>
              <a:ext uri="{FF2B5EF4-FFF2-40B4-BE49-F238E27FC236}">
                <a16:creationId xmlns:a16="http://schemas.microsoft.com/office/drawing/2014/main" id="{9032116F-3B15-4BCA-9A56-56F7CF41DE8C}"/>
              </a:ext>
            </a:extLst>
          </p:cNvPr>
          <p:cNvSpPr txBox="1"/>
          <p:nvPr/>
        </p:nvSpPr>
        <p:spPr>
          <a:xfrm>
            <a:off x="2799701" y="7293532"/>
            <a:ext cx="3314700" cy="369332"/>
          </a:xfrm>
          <a:prstGeom prst="rect">
            <a:avLst/>
          </a:prstGeom>
          <a:noFill/>
        </p:spPr>
        <p:txBody>
          <a:bodyPr wrap="square" rtlCol="0">
            <a:spAutoFit/>
          </a:bodyPr>
          <a:lstStyle/>
          <a:p>
            <a:r>
              <a:rPr lang="en-GB" dirty="0"/>
              <a:t>Documentary Suggestions:</a:t>
            </a:r>
          </a:p>
        </p:txBody>
      </p:sp>
      <p:sp>
        <p:nvSpPr>
          <p:cNvPr id="4" name="Slide Number Placeholder 3">
            <a:extLst>
              <a:ext uri="{FF2B5EF4-FFF2-40B4-BE49-F238E27FC236}">
                <a16:creationId xmlns:a16="http://schemas.microsoft.com/office/drawing/2014/main" id="{DED6C861-885A-4B47-ABC7-AEDCFE708DAD}"/>
              </a:ext>
            </a:extLst>
          </p:cNvPr>
          <p:cNvSpPr>
            <a:spLocks noGrp="1"/>
          </p:cNvSpPr>
          <p:nvPr>
            <p:ph type="sldNum" sz="quarter" idx="12"/>
          </p:nvPr>
        </p:nvSpPr>
        <p:spPr/>
        <p:txBody>
          <a:bodyPr/>
          <a:lstStyle/>
          <a:p>
            <a:fld id="{42197ACC-EB3C-4466-A41B-F6CC006DF8B4}" type="slidenum">
              <a:rPr lang="en-GB" smtClean="0"/>
              <a:t>7</a:t>
            </a:fld>
            <a:endParaRPr lang="en-GB"/>
          </a:p>
        </p:txBody>
      </p:sp>
    </p:spTree>
    <p:extLst>
      <p:ext uri="{BB962C8B-B14F-4D97-AF65-F5344CB8AC3E}">
        <p14:creationId xmlns:p14="http://schemas.microsoft.com/office/powerpoint/2010/main" val="757428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BE298731-B464-4A85-AD65-D22376393054}"/>
              </a:ext>
            </a:extLst>
          </p:cNvPr>
          <p:cNvSpPr>
            <a:spLocks noChangeArrowheads="1"/>
          </p:cNvSpPr>
          <p:nvPr/>
        </p:nvSpPr>
        <p:spPr bwMode="auto">
          <a:xfrm>
            <a:off x="152398" y="80160"/>
            <a:ext cx="6553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GB" altLang="en-US" sz="2000" b="1" i="0" u="sng"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Learning Log </a:t>
            </a:r>
            <a:r>
              <a:rPr kumimoji="0" lang="en-GB" altLang="en-US" sz="20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en-GB" altLang="en-US" sz="105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Record here any additional reading/viewing you are undertaking in order to show what you have been completing in order to prepare you for the course. Use the reading list on the previous slides you have been given for guidance on what you could you watch/read/</a:t>
            </a:r>
            <a:endParaRPr kumimoji="0" lang="en-GB" altLang="en-US" sz="700" b="0" i="0" u="none" strike="noStrike" cap="none" normalizeH="0" baseline="0" dirty="0">
              <a:ln>
                <a:noFill/>
              </a:ln>
              <a:solidFill>
                <a:schemeClr val="tx1"/>
              </a:solidFill>
              <a:effectLst/>
            </a:endParaRPr>
          </a:p>
        </p:txBody>
      </p:sp>
      <p:graphicFrame>
        <p:nvGraphicFramePr>
          <p:cNvPr id="7" name="Table 6">
            <a:extLst>
              <a:ext uri="{FF2B5EF4-FFF2-40B4-BE49-F238E27FC236}">
                <a16:creationId xmlns:a16="http://schemas.microsoft.com/office/drawing/2014/main" id="{6179FAC8-AE4D-4487-B5BC-C9796EBD946E}"/>
              </a:ext>
            </a:extLst>
          </p:cNvPr>
          <p:cNvGraphicFramePr>
            <a:graphicFrameLocks noGrp="1"/>
          </p:cNvGraphicFramePr>
          <p:nvPr>
            <p:extLst>
              <p:ext uri="{D42A27DB-BD31-4B8C-83A1-F6EECF244321}">
                <p14:modId xmlns:p14="http://schemas.microsoft.com/office/powerpoint/2010/main" val="415273550"/>
              </p:ext>
            </p:extLst>
          </p:nvPr>
        </p:nvGraphicFramePr>
        <p:xfrm>
          <a:off x="66673" y="1200328"/>
          <a:ext cx="6724651" cy="8625512"/>
        </p:xfrm>
        <a:graphic>
          <a:graphicData uri="http://schemas.openxmlformats.org/drawingml/2006/table">
            <a:tbl>
              <a:tblPr firstRow="1" bandRow="1">
                <a:tableStyleId>{5940675A-B579-460E-94D1-54222C63F5DA}</a:tableStyleId>
              </a:tblPr>
              <a:tblGrid>
                <a:gridCol w="688195">
                  <a:extLst>
                    <a:ext uri="{9D8B030D-6E8A-4147-A177-3AD203B41FA5}">
                      <a16:colId xmlns:a16="http://schemas.microsoft.com/office/drawing/2014/main" val="1300930751"/>
                    </a:ext>
                  </a:extLst>
                </a:gridCol>
                <a:gridCol w="1848296">
                  <a:extLst>
                    <a:ext uri="{9D8B030D-6E8A-4147-A177-3AD203B41FA5}">
                      <a16:colId xmlns:a16="http://schemas.microsoft.com/office/drawing/2014/main" val="1753929736"/>
                    </a:ext>
                  </a:extLst>
                </a:gridCol>
                <a:gridCol w="2506997">
                  <a:extLst>
                    <a:ext uri="{9D8B030D-6E8A-4147-A177-3AD203B41FA5}">
                      <a16:colId xmlns:a16="http://schemas.microsoft.com/office/drawing/2014/main" val="179360856"/>
                    </a:ext>
                  </a:extLst>
                </a:gridCol>
                <a:gridCol w="1681163">
                  <a:extLst>
                    <a:ext uri="{9D8B030D-6E8A-4147-A177-3AD203B41FA5}">
                      <a16:colId xmlns:a16="http://schemas.microsoft.com/office/drawing/2014/main" val="3570117000"/>
                    </a:ext>
                  </a:extLst>
                </a:gridCol>
              </a:tblGrid>
              <a:tr h="450112">
                <a:tc>
                  <a:txBody>
                    <a:bodyPr/>
                    <a:lstStyle/>
                    <a:p>
                      <a:r>
                        <a:rPr lang="en-GB" sz="1400" b="1" dirty="0"/>
                        <a:t>Date </a:t>
                      </a:r>
                    </a:p>
                  </a:txBody>
                  <a:tcPr/>
                </a:tc>
                <a:tc>
                  <a:txBody>
                    <a:bodyPr/>
                    <a:lstStyle/>
                    <a:p>
                      <a:r>
                        <a:rPr lang="en-GB" sz="1400" b="1" dirty="0"/>
                        <a:t>Title</a:t>
                      </a:r>
                    </a:p>
                  </a:txBody>
                  <a:tcPr/>
                </a:tc>
                <a:tc>
                  <a:txBody>
                    <a:bodyPr/>
                    <a:lstStyle/>
                    <a:p>
                      <a:r>
                        <a:rPr lang="en-GB" sz="1400" b="1" dirty="0"/>
                        <a:t>Summary of content</a:t>
                      </a:r>
                    </a:p>
                  </a:txBody>
                  <a:tcPr/>
                </a:tc>
                <a:tc>
                  <a:txBody>
                    <a:bodyPr/>
                    <a:lstStyle/>
                    <a:p>
                      <a:r>
                        <a:rPr lang="en-GB" sz="1400" b="1" dirty="0"/>
                        <a:t>My thoughts</a:t>
                      </a:r>
                    </a:p>
                  </a:txBody>
                  <a:tcPr/>
                </a:tc>
                <a:extLst>
                  <a:ext uri="{0D108BD9-81ED-4DB2-BD59-A6C34878D82A}">
                    <a16:rowId xmlns:a16="http://schemas.microsoft.com/office/drawing/2014/main" val="703067426"/>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084637592"/>
                  </a:ext>
                </a:extLst>
              </a:tr>
              <a:tr h="8175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187670172"/>
                  </a:ext>
                </a:extLst>
              </a:tr>
              <a:tr h="8175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74263061"/>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412301332"/>
                  </a:ext>
                </a:extLst>
              </a:tr>
              <a:tr h="8175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310297931"/>
                  </a:ext>
                </a:extLst>
              </a:tr>
              <a:tr h="8175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158288898"/>
                  </a:ext>
                </a:extLst>
              </a:tr>
              <a:tr h="8175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510451909"/>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52031749"/>
                  </a:ext>
                </a:extLst>
              </a:tr>
              <a:tr h="8175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31103042"/>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084658065"/>
                  </a:ext>
                </a:extLst>
              </a:tr>
            </a:tbl>
          </a:graphicData>
        </a:graphic>
      </p:graphicFrame>
      <p:sp>
        <p:nvSpPr>
          <p:cNvPr id="2" name="Slide Number Placeholder 1">
            <a:extLst>
              <a:ext uri="{FF2B5EF4-FFF2-40B4-BE49-F238E27FC236}">
                <a16:creationId xmlns:a16="http://schemas.microsoft.com/office/drawing/2014/main" id="{1145120E-C450-4818-B43E-4D44E4A431E0}"/>
              </a:ext>
            </a:extLst>
          </p:cNvPr>
          <p:cNvSpPr>
            <a:spLocks noGrp="1"/>
          </p:cNvSpPr>
          <p:nvPr>
            <p:ph type="sldNum" sz="quarter" idx="12"/>
          </p:nvPr>
        </p:nvSpPr>
        <p:spPr/>
        <p:txBody>
          <a:bodyPr/>
          <a:lstStyle/>
          <a:p>
            <a:fld id="{42197ACC-EB3C-4466-A41B-F6CC006DF8B4}" type="slidenum">
              <a:rPr lang="en-GB" smtClean="0"/>
              <a:t>8</a:t>
            </a:fld>
            <a:endParaRPr lang="en-GB"/>
          </a:p>
        </p:txBody>
      </p:sp>
    </p:spTree>
    <p:extLst>
      <p:ext uri="{BB962C8B-B14F-4D97-AF65-F5344CB8AC3E}">
        <p14:creationId xmlns:p14="http://schemas.microsoft.com/office/powerpoint/2010/main" val="3634940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ossary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38877" b="36093"/>
          <a:stretch/>
        </p:blipFill>
        <p:spPr bwMode="auto">
          <a:xfrm>
            <a:off x="0" y="0"/>
            <a:ext cx="6858000" cy="12324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9330" y="1272209"/>
            <a:ext cx="6639339" cy="477077"/>
          </a:xfrm>
          <a:prstGeom prst="rect">
            <a:avLst/>
          </a:prstGeom>
          <a:noFill/>
        </p:spPr>
        <p:txBody>
          <a:bodyPr wrap="square" rtlCol="0">
            <a:spAutoFit/>
          </a:bodyPr>
          <a:lstStyle/>
          <a:p>
            <a:r>
              <a:rPr lang="en-GB" sz="1200" b="1" dirty="0"/>
              <a:t>Task: </a:t>
            </a:r>
            <a:r>
              <a:rPr lang="en-GB" sz="1200" dirty="0"/>
              <a:t>Research and define the following words which are central to the Modern Britain unit. Then, draw a symbol to summarise the term and help you remember it.</a:t>
            </a:r>
          </a:p>
        </p:txBody>
      </p:sp>
      <p:graphicFrame>
        <p:nvGraphicFramePr>
          <p:cNvPr id="6" name="Table 5"/>
          <p:cNvGraphicFramePr>
            <a:graphicFrameLocks noGrp="1"/>
          </p:cNvGraphicFramePr>
          <p:nvPr>
            <p:extLst>
              <p:ext uri="{D42A27DB-BD31-4B8C-83A1-F6EECF244321}">
                <p14:modId xmlns:p14="http://schemas.microsoft.com/office/powerpoint/2010/main" val="3593498865"/>
              </p:ext>
            </p:extLst>
          </p:nvPr>
        </p:nvGraphicFramePr>
        <p:xfrm>
          <a:off x="0" y="1789040"/>
          <a:ext cx="6858000" cy="8116959"/>
        </p:xfrm>
        <a:graphic>
          <a:graphicData uri="http://schemas.openxmlformats.org/drawingml/2006/table">
            <a:tbl>
              <a:tblPr firstRow="1" bandRow="1">
                <a:tableStyleId>{5940675A-B579-460E-94D1-54222C63F5DA}</a:tableStyleId>
              </a:tblPr>
              <a:tblGrid>
                <a:gridCol w="1732547">
                  <a:extLst>
                    <a:ext uri="{9D8B030D-6E8A-4147-A177-3AD203B41FA5}">
                      <a16:colId xmlns:a16="http://schemas.microsoft.com/office/drawing/2014/main" val="4230499068"/>
                    </a:ext>
                  </a:extLst>
                </a:gridCol>
                <a:gridCol w="3368842">
                  <a:extLst>
                    <a:ext uri="{9D8B030D-6E8A-4147-A177-3AD203B41FA5}">
                      <a16:colId xmlns:a16="http://schemas.microsoft.com/office/drawing/2014/main" val="4098062936"/>
                    </a:ext>
                  </a:extLst>
                </a:gridCol>
                <a:gridCol w="1756611">
                  <a:extLst>
                    <a:ext uri="{9D8B030D-6E8A-4147-A177-3AD203B41FA5}">
                      <a16:colId xmlns:a16="http://schemas.microsoft.com/office/drawing/2014/main" val="1352746463"/>
                    </a:ext>
                  </a:extLst>
                </a:gridCol>
              </a:tblGrid>
              <a:tr h="300529">
                <a:tc>
                  <a:txBody>
                    <a:bodyPr/>
                    <a:lstStyle/>
                    <a:p>
                      <a:pPr algn="ctr"/>
                      <a:r>
                        <a:rPr lang="en-GB" sz="1200" b="1" dirty="0"/>
                        <a:t>Term</a:t>
                      </a:r>
                    </a:p>
                  </a:txBody>
                  <a:tcPr anchor="ctr"/>
                </a:tc>
                <a:tc>
                  <a:txBody>
                    <a:bodyPr/>
                    <a:lstStyle/>
                    <a:p>
                      <a:pPr algn="ctr"/>
                      <a:r>
                        <a:rPr lang="en-GB" sz="1200" b="1" dirty="0"/>
                        <a:t>Definition</a:t>
                      </a:r>
                    </a:p>
                  </a:txBody>
                  <a:tcPr anchor="ctr"/>
                </a:tc>
                <a:tc>
                  <a:txBody>
                    <a:bodyPr/>
                    <a:lstStyle/>
                    <a:p>
                      <a:pPr algn="ctr"/>
                      <a:r>
                        <a:rPr lang="en-GB" sz="1200" b="1" dirty="0"/>
                        <a:t>Symbol</a:t>
                      </a:r>
                    </a:p>
                  </a:txBody>
                  <a:tcPr anchor="ctr"/>
                </a:tc>
                <a:extLst>
                  <a:ext uri="{0D108BD9-81ED-4DB2-BD59-A6C34878D82A}">
                    <a16:rowId xmlns:a16="http://schemas.microsoft.com/office/drawing/2014/main" val="2859577045"/>
                  </a:ext>
                </a:extLst>
              </a:tr>
              <a:tr h="781643">
                <a:tc>
                  <a:txBody>
                    <a:bodyPr/>
                    <a:lstStyle/>
                    <a:p>
                      <a:pPr algn="ctr"/>
                      <a:r>
                        <a:rPr lang="en-GB" dirty="0"/>
                        <a:t>Adolescence</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dirty="0"/>
                        <a:t>An important status change following the onset of puberty during which a young person develops from a child into a adult. </a:t>
                      </a:r>
                    </a:p>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25487915"/>
                  </a:ext>
                </a:extLst>
              </a:tr>
              <a:tr h="781643">
                <a:tc>
                  <a:txBody>
                    <a:bodyPr/>
                    <a:lstStyle/>
                    <a:p>
                      <a:pPr algn="ctr"/>
                      <a:r>
                        <a:rPr lang="en-GB" dirty="0"/>
                        <a:t>Advocate</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4004193445"/>
                  </a:ext>
                </a:extLst>
              </a:tr>
              <a:tr h="781643">
                <a:tc>
                  <a:txBody>
                    <a:bodyPr/>
                    <a:lstStyle/>
                    <a:p>
                      <a:pPr algn="ctr"/>
                      <a:r>
                        <a:rPr lang="en-GB" dirty="0"/>
                        <a:t>Attachment</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1609015055"/>
                  </a:ext>
                </a:extLst>
              </a:tr>
              <a:tr h="781643">
                <a:tc>
                  <a:txBody>
                    <a:bodyPr/>
                    <a:lstStyle/>
                    <a:p>
                      <a:pPr algn="ctr"/>
                      <a:r>
                        <a:rPr lang="en-GB" dirty="0"/>
                        <a:t>Care package</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2305835539"/>
                  </a:ext>
                </a:extLst>
              </a:tr>
              <a:tr h="781643">
                <a:tc>
                  <a:txBody>
                    <a:bodyPr/>
                    <a:lstStyle/>
                    <a:p>
                      <a:pPr algn="ctr"/>
                      <a:r>
                        <a:rPr lang="en-GB" dirty="0"/>
                        <a:t>Clinical Commissioning Groups (CCGs)</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2360651910"/>
                  </a:ext>
                </a:extLst>
              </a:tr>
              <a:tr h="781643">
                <a:tc>
                  <a:txBody>
                    <a:bodyPr/>
                    <a:lstStyle/>
                    <a:p>
                      <a:pPr algn="ctr"/>
                      <a:r>
                        <a:rPr lang="en-GB" dirty="0"/>
                        <a:t>Development</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2471158902"/>
                  </a:ext>
                </a:extLst>
              </a:tr>
              <a:tr h="781643">
                <a:tc>
                  <a:txBody>
                    <a:bodyPr/>
                    <a:lstStyle/>
                    <a:p>
                      <a:pPr algn="ctr"/>
                      <a:r>
                        <a:rPr lang="en-GB" dirty="0"/>
                        <a:t>Discrimination</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2499787311"/>
                  </a:ext>
                </a:extLst>
              </a:tr>
              <a:tr h="781643">
                <a:tc>
                  <a:txBody>
                    <a:bodyPr/>
                    <a:lstStyle/>
                    <a:p>
                      <a:pPr algn="ctr"/>
                      <a:r>
                        <a:rPr lang="en-GB" dirty="0"/>
                        <a:t>Diversity</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1628823345"/>
                  </a:ext>
                </a:extLst>
              </a:tr>
              <a:tr h="781643">
                <a:tc>
                  <a:txBody>
                    <a:bodyPr/>
                    <a:lstStyle/>
                    <a:p>
                      <a:pPr algn="ctr"/>
                      <a:r>
                        <a:rPr lang="en-GB" dirty="0"/>
                        <a:t>Empathy </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1507914247"/>
                  </a:ext>
                </a:extLst>
              </a:tr>
              <a:tr h="781643">
                <a:tc>
                  <a:txBody>
                    <a:bodyPr/>
                    <a:lstStyle/>
                    <a:p>
                      <a:pPr algn="ctr"/>
                      <a:r>
                        <a:rPr lang="en-GB" dirty="0"/>
                        <a:t>Ethical</a:t>
                      </a:r>
                    </a:p>
                  </a:txBody>
                  <a:tcPr anchor="ctr"/>
                </a:tc>
                <a:tc>
                  <a:txBody>
                    <a:bodyPr/>
                    <a:lstStyle/>
                    <a:p>
                      <a:pPr algn="ctr"/>
                      <a:endParaRPr lang="en-GB" sz="1100"/>
                    </a:p>
                  </a:txBody>
                  <a:tcPr anchor="ctr"/>
                </a:tc>
                <a:tc>
                  <a:txBody>
                    <a:bodyPr/>
                    <a:lstStyle/>
                    <a:p>
                      <a:pPr algn="ctr"/>
                      <a:endParaRPr lang="en-GB" sz="1100" dirty="0"/>
                    </a:p>
                  </a:txBody>
                  <a:tcPr anchor="ctr"/>
                </a:tc>
                <a:extLst>
                  <a:ext uri="{0D108BD9-81ED-4DB2-BD59-A6C34878D82A}">
                    <a16:rowId xmlns:a16="http://schemas.microsoft.com/office/drawing/2014/main" val="3648356941"/>
                  </a:ext>
                </a:extLst>
              </a:tr>
            </a:tbl>
          </a:graphicData>
        </a:graphic>
      </p:graphicFrame>
      <p:pic>
        <p:nvPicPr>
          <p:cNvPr id="8" name="Picture 2" descr="Emotional changes that occur during puberty">
            <a:extLst>
              <a:ext uri="{FF2B5EF4-FFF2-40B4-BE49-F238E27FC236}">
                <a16:creationId xmlns:a16="http://schemas.microsoft.com/office/drawing/2014/main" id="{43A5ED1D-F574-4C15-AB30-72AC5C64DA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4025" y="2133599"/>
            <a:ext cx="851535" cy="7096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E5A111D-064E-4CE6-B74E-ABF7503E1416}"/>
              </a:ext>
            </a:extLst>
          </p:cNvPr>
          <p:cNvSpPr>
            <a:spLocks noGrp="1"/>
          </p:cNvSpPr>
          <p:nvPr>
            <p:ph type="sldNum" sz="quarter" idx="12"/>
          </p:nvPr>
        </p:nvSpPr>
        <p:spPr/>
        <p:txBody>
          <a:bodyPr/>
          <a:lstStyle/>
          <a:p>
            <a:fld id="{42197ACC-EB3C-4466-A41B-F6CC006DF8B4}" type="slidenum">
              <a:rPr lang="en-GB" smtClean="0"/>
              <a:t>9</a:t>
            </a:fld>
            <a:endParaRPr lang="en-GB"/>
          </a:p>
        </p:txBody>
      </p:sp>
    </p:spTree>
    <p:extLst>
      <p:ext uri="{BB962C8B-B14F-4D97-AF65-F5344CB8AC3E}">
        <p14:creationId xmlns:p14="http://schemas.microsoft.com/office/powerpoint/2010/main" val="29792950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1286</TotalTime>
  <Words>3283</Words>
  <Application>Microsoft Macintosh PowerPoint</Application>
  <PresentationFormat>A4 Paper (210x297 mm)</PresentationFormat>
  <Paragraphs>355</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Narrow</vt:lpstr>
      <vt:lpstr>Bahnschrift Light</vt:lpstr>
      <vt:lpstr>Book Antiqua</vt:lpstr>
      <vt:lpstr>Calibri</vt:lpstr>
      <vt:lpstr>Calibri Light</vt:lpstr>
      <vt:lpstr>Century Gothic</vt:lpstr>
      <vt:lpstr>Office Theme</vt:lpstr>
      <vt:lpstr>Level 3 BTEC Extended Certificate Health and Social Care</vt:lpstr>
      <vt:lpstr>Contents</vt:lpstr>
      <vt:lpstr>What will I be studying?</vt:lpstr>
      <vt:lpstr>PowerPoint Presentation</vt:lpstr>
      <vt:lpstr>Beyond</vt:lpstr>
      <vt:lpstr>Beyond</vt:lpstr>
      <vt:lpstr>Health and Social Care in the Media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Optional Extension Task:  Health and Social Care in a Pandemic.</vt:lpstr>
      <vt:lpstr>The role of Health Promoters</vt:lpstr>
      <vt:lpstr>Approaches to promoting public health and well-being</vt:lpstr>
      <vt:lpstr>Pandemic Phases </vt:lpstr>
      <vt:lpstr>PowerPoint Presentation</vt:lpstr>
      <vt:lpstr>Passport to Sixth Form Check list</vt:lpstr>
    </vt:vector>
  </TitlesOfParts>
  <Company>Oakgrove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Timms</dc:creator>
  <cp:lastModifiedBy>Mrs E Cross</cp:lastModifiedBy>
  <cp:revision>114</cp:revision>
  <dcterms:created xsi:type="dcterms:W3CDTF">2020-03-22T16:46:05Z</dcterms:created>
  <dcterms:modified xsi:type="dcterms:W3CDTF">2020-04-24T13:37:55Z</dcterms:modified>
</cp:coreProperties>
</file>