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57" r:id="rId5"/>
    <p:sldId id="262" r:id="rId6"/>
    <p:sldId id="258" r:id="rId7"/>
    <p:sldId id="260" r:id="rId8"/>
    <p:sldId id="259" r:id="rId9"/>
    <p:sldId id="263" r:id="rId10"/>
    <p:sldId id="264" r:id="rId11"/>
    <p:sldId id="265" r:id="rId12"/>
    <p:sldId id="270" r:id="rId13"/>
    <p:sldId id="268" r:id="rId14"/>
    <p:sldId id="26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690DE31-2403-473C-B1F2-26D2227E9C8A}" type="datetimeFigureOut">
              <a:rPr lang="en-US" smtClean="0"/>
              <a:pPr/>
              <a:t>2/1/2009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12D8543-91B7-4636-810E-D32CEDC7872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clarkson.edu/~svoboda/eta/designLab/VoltageDividerDesign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Year 10 Electronics</a:t>
            </a:r>
          </a:p>
          <a:p>
            <a:r>
              <a:rPr lang="en-GB" dirty="0" smtClean="0"/>
              <a:t>Mr Wright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SI Units &amp; Ohms Law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4: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00349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lower the resistance the lower the voltage drop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4672" y="287386"/>
            <a:ext cx="2410937" cy="1525515"/>
            <a:chOff x="6374672" y="287386"/>
            <a:chExt cx="2410937" cy="1525515"/>
          </a:xfrm>
        </p:grpSpPr>
        <p:sp>
          <p:nvSpPr>
            <p:cNvPr id="12" name="Isosceles Triangle 11"/>
            <p:cNvSpPr/>
            <p:nvPr/>
          </p:nvSpPr>
          <p:spPr>
            <a:xfrm>
              <a:off x="6374672" y="287386"/>
              <a:ext cx="2410937" cy="152551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>
              <a:stCxn id="12" idx="1"/>
              <a:endCxn id="12" idx="5"/>
            </p:cNvCxnSpPr>
            <p:nvPr/>
          </p:nvCxnSpPr>
          <p:spPr>
            <a:xfrm rot="10800000" flipH="1">
              <a:off x="6977406" y="1050143"/>
              <a:ext cx="1205469" cy="99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2" idx="3"/>
            </p:cNvCxnSpPr>
            <p:nvPr/>
          </p:nvCxnSpPr>
          <p:spPr>
            <a:xfrm rot="5400000" flipH="1" flipV="1">
              <a:off x="7212155" y="1418128"/>
              <a:ext cx="762758" cy="267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312921" y="478217"/>
              <a:ext cx="437843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>
                  <a:latin typeface="Arial Black" pitchFamily="34" charset="0"/>
                </a:rPr>
                <a:t>V</a:t>
              </a:r>
              <a:endParaRPr lang="en-GB" sz="4000" dirty="0">
                <a:latin typeface="Arial Black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17589" y="1158622"/>
              <a:ext cx="288770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I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714081" y="1158622"/>
              <a:ext cx="437843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Dividers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65663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Potential Divider Simulator</a:t>
            </a:r>
            <a:endParaRPr lang="en-GB" dirty="0" smtClean="0"/>
          </a:p>
          <a:p>
            <a:r>
              <a:rPr lang="en-GB" dirty="0" smtClean="0"/>
              <a:t>The fact that resistors drop voltage across them can be used to create fractions of the supply voltage </a:t>
            </a:r>
          </a:p>
          <a:p>
            <a:endParaRPr lang="en-GB" dirty="0" smtClean="0"/>
          </a:p>
        </p:txBody>
      </p:sp>
      <p:grpSp>
        <p:nvGrpSpPr>
          <p:cNvPr id="27" name="Group 26"/>
          <p:cNvGrpSpPr/>
          <p:nvPr/>
        </p:nvGrpSpPr>
        <p:grpSpPr>
          <a:xfrm>
            <a:off x="2082699" y="3061607"/>
            <a:ext cx="3965404" cy="3378381"/>
            <a:chOff x="2252528" y="3544934"/>
            <a:chExt cx="3061494" cy="2693432"/>
          </a:xfrm>
        </p:grpSpPr>
        <p:grpSp>
          <p:nvGrpSpPr>
            <p:cNvPr id="4" name="Group 3"/>
            <p:cNvGrpSpPr/>
            <p:nvPr/>
          </p:nvGrpSpPr>
          <p:grpSpPr>
            <a:xfrm>
              <a:off x="2252528" y="3544934"/>
              <a:ext cx="2554603" cy="2693432"/>
              <a:chOff x="5857876" y="3714751"/>
              <a:chExt cx="2554603" cy="2693432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6253139" y="4105279"/>
                <a:ext cx="1285884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 flipV="1">
                <a:off x="6267427" y="6257108"/>
                <a:ext cx="2145052" cy="4374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>
                <a:stCxn id="18" idx="2"/>
              </p:cNvCxnSpPr>
              <p:nvPr/>
            </p:nvCxnSpPr>
            <p:spPr>
              <a:xfrm rot="5400000">
                <a:off x="6672191" y="5985191"/>
                <a:ext cx="543977" cy="4703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>
                <a:off x="6836562" y="4231492"/>
                <a:ext cx="257171" cy="4744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6038850" y="3714751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Vs</a:t>
                </a:r>
                <a:endParaRPr lang="en-GB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857876" y="6038851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0</a:t>
                </a:r>
                <a:r>
                  <a:rPr lang="en-GB" dirty="0" smtClean="0"/>
                  <a:t>V</a:t>
                </a:r>
                <a:endParaRPr lang="en-GB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843728" y="4357694"/>
                <a:ext cx="214314" cy="50006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" name="Straight Connector 13"/>
              <p:cNvCxnSpPr>
                <a:stCxn id="13" idx="2"/>
              </p:cNvCxnSpPr>
              <p:nvPr/>
            </p:nvCxnSpPr>
            <p:spPr>
              <a:xfrm rot="16200000" flipH="1">
                <a:off x="6775860" y="5032785"/>
                <a:ext cx="352418" cy="236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7153275" y="4448175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R1</a:t>
                </a:r>
                <a:endParaRPr lang="en-GB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3234025" y="5045671"/>
              <a:ext cx="214314" cy="50006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21950" y="5096964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R2</a:t>
              </a:r>
              <a:endParaRPr lang="en-GB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3361894" y="4871634"/>
              <a:ext cx="1285884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16200000" flipV="1">
              <a:off x="4284618" y="5460274"/>
              <a:ext cx="1188720" cy="1306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911091" y="5277940"/>
              <a:ext cx="402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Vo</a:t>
              </a:r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Might I Want One ?</a:t>
            </a:r>
            <a:br>
              <a:rPr lang="en-GB" dirty="0" smtClean="0"/>
            </a:br>
            <a:r>
              <a:rPr lang="en-GB" dirty="0" smtClean="0"/>
              <a:t>(What use are they ?)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If I have 9v supply (for example):</a:t>
            </a:r>
          </a:p>
          <a:p>
            <a:pPr lvl="1"/>
            <a:r>
              <a:rPr lang="en-GB" dirty="0" smtClean="0"/>
              <a:t> I might want 5v to drive part of my chip</a:t>
            </a:r>
          </a:p>
          <a:p>
            <a:pPr lvl="1"/>
            <a:r>
              <a:rPr lang="en-GB" dirty="0" smtClean="0"/>
              <a:t>I might want just 1v to drive a transistor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I could use a second supply at a different voltage but deriving a lower voltage from the primary supply is more efficient 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1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55088" y="2671762"/>
            <a:ext cx="3311026" cy="345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018903" y="1541417"/>
            <a:ext cx="64004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Resistors R1 &amp; R2 are equal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Each will drop the same amount of voltage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The voltage seen at the output is exactly half the supply</a:t>
            </a:r>
            <a:endParaRPr lang="en-GB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2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73989" y="2949485"/>
            <a:ext cx="2817360" cy="355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97280" y="1763485"/>
            <a:ext cx="55939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R2 is 2x bigger than R1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R2 will drop 2x more voltage than R1 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The  voltage seen at the output is 2/3 of supply </a:t>
            </a:r>
            <a:endParaRPr lang="en-GB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Its all about ratios 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If supply voltage = 9V and R1 =2k and R2 = 1k, R2 will drop half as much voltage as R1</a:t>
            </a:r>
          </a:p>
          <a:p>
            <a:r>
              <a:rPr lang="en-GB" dirty="0" smtClean="0"/>
              <a:t>The voltage seen at the output is 3v</a:t>
            </a:r>
          </a:p>
          <a:p>
            <a:r>
              <a:rPr lang="en-GB" dirty="0" smtClean="0"/>
              <a:t>If supply = 12V and R1 =2K and R2=1k, the output voltage will be ????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332407" y="2207623"/>
            <a:ext cx="6779627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Vo = Vs R2 / (R1 + R2)</a:t>
            </a:r>
            <a:endParaRPr lang="en-GB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bigger the resistor, the bigger the voltage drop</a:t>
            </a:r>
          </a:p>
          <a:p>
            <a:r>
              <a:rPr lang="en-GB" dirty="0" smtClean="0"/>
              <a:t>Output voltage is always measured between 0V and the connection point of R1 &amp; R2</a:t>
            </a:r>
          </a:p>
          <a:p>
            <a:endParaRPr lang="en-GB" dirty="0" smtClean="0"/>
          </a:p>
          <a:p>
            <a:r>
              <a:rPr lang="en-GB" dirty="0" smtClean="0"/>
              <a:t>What is difference between:</a:t>
            </a:r>
          </a:p>
          <a:p>
            <a:pPr lvl="1"/>
            <a:r>
              <a:rPr lang="en-GB" dirty="0" smtClean="0"/>
              <a:t>A: supply = 9V, R1 = 1K, R2=2K</a:t>
            </a:r>
          </a:p>
          <a:p>
            <a:pPr lvl="1"/>
            <a:r>
              <a:rPr lang="en-GB" dirty="0" smtClean="0"/>
              <a:t>B: supply = 9V,  R1 = 100</a:t>
            </a:r>
            <a:r>
              <a:rPr lang="el-GR" dirty="0" smtClean="0"/>
              <a:t>Ω</a:t>
            </a:r>
            <a:r>
              <a:rPr lang="en-GB" dirty="0" smtClean="0"/>
              <a:t>, R2 = 200</a:t>
            </a:r>
            <a:r>
              <a:rPr lang="el-GR" dirty="0" smtClean="0"/>
              <a:t>Ω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ways of controlling voltage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389120" cy="4572000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zener</a:t>
            </a:r>
            <a:r>
              <a:rPr lang="en-GB" dirty="0" smtClean="0"/>
              <a:t> diode</a:t>
            </a:r>
          </a:p>
          <a:p>
            <a:r>
              <a:rPr lang="en-GB" dirty="0" smtClean="0"/>
              <a:t>This conducts only when the voltage </a:t>
            </a:r>
            <a:r>
              <a:rPr lang="en-GB" dirty="0" err="1" smtClean="0"/>
              <a:t>accross</a:t>
            </a:r>
            <a:r>
              <a:rPr lang="en-GB" dirty="0" smtClean="0"/>
              <a:t> it reaches a certain voltage</a:t>
            </a:r>
            <a:endParaRPr lang="en-GB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8916" y="3353482"/>
            <a:ext cx="3229656" cy="3178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4910" y="2784702"/>
            <a:ext cx="3395550" cy="182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DC Average Power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much energy is transferred</a:t>
            </a:r>
            <a:br>
              <a:rPr lang="en-GB" dirty="0" smtClean="0"/>
            </a:br>
            <a:r>
              <a:rPr lang="en-GB" dirty="0" smtClean="0"/>
              <a:t> in a unit of time</a:t>
            </a:r>
          </a:p>
          <a:p>
            <a:pPr lvl="1"/>
            <a:r>
              <a:rPr lang="en-GB" dirty="0" smtClean="0"/>
              <a:t>Burned or generated</a:t>
            </a:r>
          </a:p>
          <a:p>
            <a:r>
              <a:rPr lang="en-GB" dirty="0" smtClean="0"/>
              <a:t>Measured in Watts</a:t>
            </a:r>
          </a:p>
          <a:p>
            <a:r>
              <a:rPr lang="en-GB" dirty="0" smtClean="0"/>
              <a:t>Average power: P= IV</a:t>
            </a:r>
          </a:p>
          <a:p>
            <a:r>
              <a:rPr lang="en-GB" dirty="0" smtClean="0"/>
              <a:t>Things that affect how much power a circuit will use:</a:t>
            </a:r>
          </a:p>
          <a:p>
            <a:pPr lvl="1"/>
            <a:r>
              <a:rPr lang="en-GB" dirty="0" smtClean="0"/>
              <a:t>Supply voltage</a:t>
            </a:r>
          </a:p>
          <a:p>
            <a:pPr lvl="1"/>
            <a:r>
              <a:rPr lang="en-GB" dirty="0" smtClean="0"/>
              <a:t>Amount of time it is switched on for</a:t>
            </a:r>
          </a:p>
          <a:p>
            <a:pPr lvl="1"/>
            <a:r>
              <a:rPr lang="en-GB" dirty="0" smtClean="0"/>
              <a:t>Activity (amount of switching)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544490" y="287386"/>
            <a:ext cx="2410937" cy="1579122"/>
            <a:chOff x="6374672" y="287386"/>
            <a:chExt cx="2410937" cy="1579122"/>
          </a:xfrm>
        </p:grpSpPr>
        <p:sp>
          <p:nvSpPr>
            <p:cNvPr id="5" name="Isosceles Triangle 4"/>
            <p:cNvSpPr/>
            <p:nvPr/>
          </p:nvSpPr>
          <p:spPr>
            <a:xfrm>
              <a:off x="6374672" y="287386"/>
              <a:ext cx="2410937" cy="152551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Connector 5"/>
            <p:cNvCxnSpPr>
              <a:stCxn id="5" idx="1"/>
              <a:endCxn id="5" idx="5"/>
            </p:cNvCxnSpPr>
            <p:nvPr/>
          </p:nvCxnSpPr>
          <p:spPr>
            <a:xfrm rot="10800000" flipH="1">
              <a:off x="6977406" y="1050143"/>
              <a:ext cx="1205469" cy="99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5" idx="3"/>
            </p:cNvCxnSpPr>
            <p:nvPr/>
          </p:nvCxnSpPr>
          <p:spPr>
            <a:xfrm rot="5400000" flipH="1" flipV="1">
              <a:off x="7212155" y="1418128"/>
              <a:ext cx="762758" cy="267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312921" y="478217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>
                  <a:latin typeface="Arial Black" pitchFamily="34" charset="0"/>
                </a:rPr>
                <a:t>P</a:t>
              </a:r>
              <a:endParaRPr lang="en-GB" sz="4000" dirty="0">
                <a:latin typeface="Arial Black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17589" y="1158622"/>
              <a:ext cx="288770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I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714081" y="1158622"/>
              <a:ext cx="58381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V</a:t>
              </a:r>
              <a:endParaRPr lang="en-GB" sz="4000" dirty="0">
                <a:latin typeface="Arial Black" pitchFamily="34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Power Important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Burning energy generates heat</a:t>
            </a:r>
          </a:p>
          <a:p>
            <a:r>
              <a:rPr lang="en-GB" dirty="0" smtClean="0"/>
              <a:t>If I have a resistor with 9V across it and 100mA flowing through it, I will burn 0.9 W</a:t>
            </a:r>
          </a:p>
          <a:p>
            <a:r>
              <a:rPr lang="en-GB" dirty="0" smtClean="0"/>
              <a:t>Resistors come in different power ratings</a:t>
            </a:r>
          </a:p>
          <a:p>
            <a:pPr lvl="1"/>
            <a:r>
              <a:rPr lang="en-GB" dirty="0" smtClean="0"/>
              <a:t>Higher values are:</a:t>
            </a:r>
          </a:p>
          <a:p>
            <a:pPr lvl="2"/>
            <a:r>
              <a:rPr lang="en-GB" dirty="0" smtClean="0"/>
              <a:t>Physically bigger</a:t>
            </a:r>
          </a:p>
          <a:p>
            <a:pPr lvl="2"/>
            <a:r>
              <a:rPr lang="en-GB" dirty="0" smtClean="0"/>
              <a:t>Can dissipate more heat</a:t>
            </a:r>
          </a:p>
          <a:p>
            <a:pPr lvl="2"/>
            <a:r>
              <a:rPr lang="en-GB" dirty="0" smtClean="0"/>
              <a:t>Cost a lot more</a:t>
            </a:r>
          </a:p>
          <a:p>
            <a:r>
              <a:rPr lang="en-GB" dirty="0" smtClean="0"/>
              <a:t>If your resistor cant handle the power of your circuit, it will melt &amp; fail</a:t>
            </a:r>
          </a:p>
          <a:p>
            <a:r>
              <a:rPr lang="en-GB" dirty="0" smtClean="0"/>
              <a:t>Most resistors in school are 0.25W, 0.5W or 0.6W</a:t>
            </a:r>
          </a:p>
          <a:p>
            <a:pPr lvl="1"/>
            <a:r>
              <a:rPr lang="en-GB" dirty="0" smtClean="0"/>
              <a:t>Metal film / carbon</a:t>
            </a:r>
          </a:p>
          <a:p>
            <a:r>
              <a:rPr lang="en-GB" dirty="0" smtClean="0"/>
              <a:t>Higher values (1W, 5W etc) are available</a:t>
            </a:r>
          </a:p>
          <a:p>
            <a:pPr lvl="1"/>
            <a:r>
              <a:rPr lang="en-GB" dirty="0" smtClean="0"/>
              <a:t>Wire wound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Prefix Multipliers</a:t>
            </a:r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936166" y="1724296"/>
            <a:ext cx="6593999" cy="4141033"/>
            <a:chOff x="1341119" y="1515288"/>
            <a:chExt cx="6593999" cy="4141033"/>
          </a:xfrm>
        </p:grpSpPr>
        <p:sp>
          <p:nvSpPr>
            <p:cNvPr id="4" name="TextBox 3"/>
            <p:cNvSpPr txBox="1"/>
            <p:nvPr/>
          </p:nvSpPr>
          <p:spPr>
            <a:xfrm>
              <a:off x="3409406" y="3148149"/>
              <a:ext cx="42030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/>
                <a:t>1</a:t>
              </a:r>
              <a:endParaRPr lang="en-GB" sz="4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487784" y="3722910"/>
              <a:ext cx="8386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0.001</a:t>
              </a:r>
              <a:endParaRPr lang="en-GB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96492" y="4254132"/>
              <a:ext cx="1261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0.000001</a:t>
              </a:r>
              <a:endParaRPr lang="en-GB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05200" y="4746165"/>
              <a:ext cx="16850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0.000000001</a:t>
              </a:r>
              <a:endParaRPr lang="en-GB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13907" y="5185951"/>
              <a:ext cx="21082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0.000000000001</a:t>
              </a:r>
              <a:endParaRPr lang="en-GB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51865" y="3744681"/>
              <a:ext cx="13869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 </a:t>
              </a:r>
              <a:r>
                <a:rPr lang="en-GB" sz="2400" dirty="0" err="1" smtClean="0"/>
                <a:t>milli</a:t>
              </a:r>
              <a:r>
                <a:rPr lang="en-GB" sz="2400" dirty="0" smtClean="0"/>
                <a:t> (m)</a:t>
              </a:r>
              <a:endParaRPr lang="en-GB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75864" y="3727265"/>
              <a:ext cx="625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10</a:t>
              </a:r>
              <a:r>
                <a:rPr lang="en-GB" sz="2400" baseline="30000" dirty="0" smtClean="0"/>
                <a:t>-3</a:t>
              </a:r>
              <a:endParaRPr lang="en-GB" sz="2400" baseline="30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60572" y="4236715"/>
              <a:ext cx="14672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 micro (µ)</a:t>
              </a:r>
              <a:endParaRPr lang="en-GB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84571" y="4219299"/>
              <a:ext cx="625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10</a:t>
              </a:r>
              <a:r>
                <a:rPr lang="en-GB" sz="2400" baseline="30000" dirty="0" smtClean="0"/>
                <a:t>-6</a:t>
              </a:r>
              <a:endParaRPr lang="en-GB" sz="2400" baseline="30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82343" y="4715685"/>
              <a:ext cx="13324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 </a:t>
              </a:r>
              <a:r>
                <a:rPr lang="en-GB" sz="2400" dirty="0" err="1" smtClean="0"/>
                <a:t>nano</a:t>
              </a:r>
              <a:r>
                <a:rPr lang="en-GB" sz="2400" dirty="0" smtClean="0"/>
                <a:t> (n)</a:t>
              </a:r>
              <a:endParaRPr lang="en-GB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93278" y="4737459"/>
              <a:ext cx="625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10</a:t>
              </a:r>
              <a:r>
                <a:rPr lang="en-GB" sz="2400" baseline="30000" dirty="0" smtClean="0"/>
                <a:t>-9</a:t>
              </a:r>
              <a:endParaRPr lang="en-GB" sz="2400" baseline="30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677989" y="5194656"/>
              <a:ext cx="1268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 </a:t>
              </a:r>
              <a:r>
                <a:rPr lang="en-GB" sz="2400" dirty="0" err="1" smtClean="0"/>
                <a:t>pico</a:t>
              </a:r>
              <a:r>
                <a:rPr lang="en-GB" sz="2400" dirty="0" smtClean="0"/>
                <a:t> (p)</a:t>
              </a:r>
              <a:endParaRPr lang="en-GB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15049" y="5190305"/>
              <a:ext cx="7200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10</a:t>
              </a:r>
              <a:r>
                <a:rPr lang="en-GB" sz="2400" baseline="30000" dirty="0" smtClean="0"/>
                <a:t>-12</a:t>
              </a:r>
              <a:endParaRPr lang="en-GB" sz="2400" baseline="30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21728" y="2791092"/>
              <a:ext cx="8386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1,000</a:t>
              </a:r>
              <a:endParaRPr lang="en-GB" sz="24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73636" y="2773675"/>
              <a:ext cx="12506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 Kilo(K)</a:t>
              </a:r>
              <a:endParaRPr lang="en-GB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10698" y="2743197"/>
              <a:ext cx="5613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10</a:t>
              </a:r>
              <a:r>
                <a:rPr lang="en-GB" sz="2400" baseline="30000" dirty="0" smtClean="0"/>
                <a:t>3</a:t>
              </a:r>
              <a:endParaRPr lang="en-GB" sz="2400" baseline="30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94860" y="2368726"/>
              <a:ext cx="13516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1,000,000</a:t>
              </a:r>
              <a:endParaRPr lang="en-GB" sz="2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656218" y="2351310"/>
              <a:ext cx="1495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 Mega (M)</a:t>
              </a:r>
              <a:endParaRPr lang="en-GB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206343" y="2360020"/>
              <a:ext cx="5613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10</a:t>
              </a:r>
              <a:r>
                <a:rPr lang="en-GB" sz="2400" baseline="30000" dirty="0" smtClean="0"/>
                <a:t>6</a:t>
              </a:r>
              <a:endParaRPr lang="en-GB" sz="2400" baseline="30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54929" y="1959423"/>
              <a:ext cx="18646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1,000,000,000</a:t>
              </a:r>
              <a:endParaRPr lang="en-GB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651865" y="1955070"/>
              <a:ext cx="13708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 Giga (G)</a:t>
              </a:r>
              <a:endParaRPr lang="en-GB" sz="2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215051" y="1963779"/>
              <a:ext cx="5613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10</a:t>
              </a:r>
              <a:r>
                <a:rPr lang="en-GB" sz="2400" baseline="30000" dirty="0" smtClean="0"/>
                <a:t>9</a:t>
              </a:r>
              <a:endParaRPr lang="en-GB" sz="2400" baseline="30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41119" y="1550120"/>
              <a:ext cx="2377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1,000,000,000,000</a:t>
              </a:r>
              <a:endParaRPr lang="en-GB" sz="2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60573" y="1519641"/>
              <a:ext cx="1268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 </a:t>
              </a:r>
              <a:r>
                <a:rPr lang="en-GB" sz="2400" dirty="0" err="1" smtClean="0"/>
                <a:t>Tera</a:t>
              </a:r>
              <a:r>
                <a:rPr lang="en-GB" sz="2400" dirty="0" smtClean="0"/>
                <a:t> (T)</a:t>
              </a:r>
              <a:endParaRPr lang="en-GB" sz="2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223759" y="1515288"/>
              <a:ext cx="6559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10</a:t>
              </a:r>
              <a:r>
                <a:rPr lang="en-GB" sz="2400" baseline="30000" dirty="0" smtClean="0"/>
                <a:t>12</a:t>
              </a:r>
              <a:endParaRPr lang="en-GB" sz="2400" baseline="30000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 Units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Voltage		Volts</a:t>
            </a:r>
          </a:p>
          <a:p>
            <a:r>
              <a:rPr lang="en-GB" dirty="0" smtClean="0"/>
              <a:t>Current		Amps</a:t>
            </a:r>
          </a:p>
          <a:p>
            <a:r>
              <a:rPr lang="en-GB" dirty="0" smtClean="0"/>
              <a:t>Resistance		Ohms</a:t>
            </a:r>
          </a:p>
          <a:p>
            <a:r>
              <a:rPr lang="en-GB" dirty="0" smtClean="0"/>
              <a:t>Capacitance		Farads</a:t>
            </a:r>
          </a:p>
          <a:p>
            <a:r>
              <a:rPr lang="en-GB" dirty="0" smtClean="0"/>
              <a:t>Time			Seconds</a:t>
            </a:r>
          </a:p>
          <a:p>
            <a:r>
              <a:rPr lang="en-GB" dirty="0" smtClean="0"/>
              <a:t>Frequency		Hertz</a:t>
            </a:r>
          </a:p>
          <a:p>
            <a:r>
              <a:rPr lang="en-GB" dirty="0" smtClean="0"/>
              <a:t>Power		Watts</a:t>
            </a:r>
          </a:p>
          <a:p>
            <a:r>
              <a:rPr lang="en-GB" dirty="0" smtClean="0"/>
              <a:t>Charge		</a:t>
            </a:r>
            <a:r>
              <a:rPr lang="en-GB" dirty="0" err="1" smtClean="0"/>
              <a:t>Colombs</a:t>
            </a:r>
            <a:endParaRPr lang="en-GB" dirty="0" smtClean="0"/>
          </a:p>
          <a:p>
            <a:r>
              <a:rPr lang="en-GB" dirty="0" smtClean="0"/>
              <a:t>Energy		Joules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Ohms Law</a:t>
            </a:r>
            <a:endParaRPr lang="en-GB" dirty="0"/>
          </a:p>
        </p:txBody>
      </p:sp>
      <p:grpSp>
        <p:nvGrpSpPr>
          <p:cNvPr id="19" name="Group 18"/>
          <p:cNvGrpSpPr/>
          <p:nvPr/>
        </p:nvGrpSpPr>
        <p:grpSpPr>
          <a:xfrm>
            <a:off x="4878572" y="3786190"/>
            <a:ext cx="3214710" cy="2428892"/>
            <a:chOff x="4878572" y="3786190"/>
            <a:chExt cx="3214710" cy="2428892"/>
          </a:xfrm>
        </p:grpSpPr>
        <p:sp>
          <p:nvSpPr>
            <p:cNvPr id="3" name="Isosceles Triangle 2"/>
            <p:cNvSpPr/>
            <p:nvPr/>
          </p:nvSpPr>
          <p:spPr>
            <a:xfrm>
              <a:off x="4878572" y="3786190"/>
              <a:ext cx="3214710" cy="2428892"/>
            </a:xfrm>
            <a:prstGeom prst="triangl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>
              <a:stCxn id="3" idx="1"/>
              <a:endCxn id="3" idx="5"/>
            </p:cNvCxnSpPr>
            <p:nvPr/>
          </p:nvCxnSpPr>
          <p:spPr>
            <a:xfrm rot="10800000" flipH="1">
              <a:off x="5682249" y="5000636"/>
              <a:ext cx="1607355" cy="15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3" idx="3"/>
            </p:cNvCxnSpPr>
            <p:nvPr/>
          </p:nvCxnSpPr>
          <p:spPr>
            <a:xfrm rot="5400000" flipH="1" flipV="1">
              <a:off x="5896563" y="5589999"/>
              <a:ext cx="1214446" cy="3571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164456" y="4214818"/>
              <a:ext cx="58381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>
                  <a:latin typeface="Arial Black" pitchFamily="34" charset="0"/>
                </a:rPr>
                <a:t>V</a:t>
              </a:r>
              <a:endParaRPr lang="en-GB" sz="4000" dirty="0">
                <a:latin typeface="Arial Black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35828" y="5214950"/>
              <a:ext cx="38504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I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664522" y="5214950"/>
              <a:ext cx="58381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R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357818" y="2500306"/>
            <a:ext cx="2449710" cy="92333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Arial Black" pitchFamily="34" charset="0"/>
              </a:rPr>
              <a:t>V = IR</a:t>
            </a:r>
            <a:endParaRPr lang="en-GB" sz="54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910" y="2643182"/>
            <a:ext cx="3515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latin typeface="Arial Black" pitchFamily="34" charset="0"/>
              </a:rPr>
              <a:t>V </a:t>
            </a:r>
            <a:r>
              <a:rPr lang="en-GB" sz="3200" dirty="0" smtClean="0">
                <a:latin typeface="+mj-lt"/>
              </a:rPr>
              <a:t>= voltage (Volts)</a:t>
            </a:r>
            <a:endParaRPr lang="en-GB" sz="32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910" y="3214686"/>
            <a:ext cx="34479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latin typeface="Arial Black" pitchFamily="34" charset="0"/>
              </a:rPr>
              <a:t>I</a:t>
            </a:r>
            <a:r>
              <a:rPr lang="en-GB" sz="4000" dirty="0" smtClean="0">
                <a:latin typeface="Arial Black" pitchFamily="34" charset="0"/>
              </a:rPr>
              <a:t> </a:t>
            </a:r>
            <a:r>
              <a:rPr lang="en-GB" sz="3200" dirty="0" smtClean="0">
                <a:latin typeface="+mj-lt"/>
              </a:rPr>
              <a:t>= current (Amps)</a:t>
            </a:r>
            <a:endParaRPr lang="en-GB" sz="32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3762" y="3857628"/>
            <a:ext cx="42402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latin typeface="Arial Black" pitchFamily="34" charset="0"/>
              </a:rPr>
              <a:t>R</a:t>
            </a:r>
            <a:r>
              <a:rPr lang="en-GB" sz="4000" dirty="0" smtClean="0">
                <a:latin typeface="Arial Black" pitchFamily="34" charset="0"/>
              </a:rPr>
              <a:t> </a:t>
            </a:r>
            <a:r>
              <a:rPr lang="en-GB" sz="3200" dirty="0" smtClean="0">
                <a:latin typeface="+mj-lt"/>
              </a:rPr>
              <a:t>= resistance (Ohms)</a:t>
            </a:r>
            <a:endParaRPr lang="en-GB" sz="32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8662" y="1643050"/>
            <a:ext cx="714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The most important equation you will ever learn in electronics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</a:t>
            </a:r>
            <a:r>
              <a:rPr lang="en-GB" dirty="0" err="1" smtClean="0"/>
              <a:t>Exercizes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What voltage must be applied to a 2k</a:t>
            </a:r>
            <a:r>
              <a:rPr lang="el-GR" dirty="0" smtClean="0"/>
              <a:t>Ω</a:t>
            </a:r>
            <a:r>
              <a:rPr lang="en-GB" dirty="0" smtClean="0"/>
              <a:t> resistor in order for a 10mA current to flow ?</a:t>
            </a:r>
          </a:p>
          <a:p>
            <a:endParaRPr lang="en-GB" dirty="0" smtClean="0"/>
          </a:p>
          <a:p>
            <a:r>
              <a:rPr lang="en-GB" dirty="0" smtClean="0"/>
              <a:t>A coil has a current of 50 </a:t>
            </a:r>
            <a:r>
              <a:rPr lang="en-GB" dirty="0" err="1" smtClean="0"/>
              <a:t>mA</a:t>
            </a:r>
            <a:r>
              <a:rPr lang="en-GB" dirty="0" smtClean="0"/>
              <a:t> flowing through it when the voltage is 12 V. What is the resistance of the coil?</a:t>
            </a:r>
          </a:p>
          <a:p>
            <a:endParaRPr lang="en-GB" dirty="0" smtClean="0"/>
          </a:p>
          <a:p>
            <a:r>
              <a:rPr lang="en-GB" dirty="0" smtClean="0"/>
              <a:t>A 100 V battery is connected across a resistor and causes a current of 5mA to flow. Determine the resistance of the resistor.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4672" y="287386"/>
            <a:ext cx="2410937" cy="1525515"/>
            <a:chOff x="6374672" y="287386"/>
            <a:chExt cx="2410937" cy="1525515"/>
          </a:xfrm>
        </p:grpSpPr>
        <p:sp>
          <p:nvSpPr>
            <p:cNvPr id="5" name="Isosceles Triangle 4"/>
            <p:cNvSpPr/>
            <p:nvPr/>
          </p:nvSpPr>
          <p:spPr>
            <a:xfrm>
              <a:off x="6374672" y="287386"/>
              <a:ext cx="2410937" cy="152551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Connector 5"/>
            <p:cNvCxnSpPr>
              <a:stCxn id="5" idx="1"/>
              <a:endCxn id="5" idx="5"/>
            </p:cNvCxnSpPr>
            <p:nvPr/>
          </p:nvCxnSpPr>
          <p:spPr>
            <a:xfrm rot="10800000" flipH="1">
              <a:off x="6977406" y="1050143"/>
              <a:ext cx="1205469" cy="99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5" idx="3"/>
            </p:cNvCxnSpPr>
            <p:nvPr/>
          </p:nvCxnSpPr>
          <p:spPr>
            <a:xfrm rot="5400000" flipH="1" flipV="1">
              <a:off x="7212155" y="1418128"/>
              <a:ext cx="762758" cy="267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312921" y="478217"/>
              <a:ext cx="437843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>
                  <a:latin typeface="Arial Black" pitchFamily="34" charset="0"/>
                </a:rPr>
                <a:t>V</a:t>
              </a:r>
              <a:endParaRPr lang="en-GB" sz="4000" dirty="0">
                <a:latin typeface="Arial Black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17589" y="1158622"/>
              <a:ext cx="288770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I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714081" y="1158622"/>
              <a:ext cx="437843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Else Does Ohm’s Law Tell us?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66886"/>
          </a:xfrm>
        </p:spPr>
        <p:txBody>
          <a:bodyPr/>
          <a:lstStyle/>
          <a:p>
            <a:r>
              <a:rPr lang="en-GB" dirty="0" smtClean="0"/>
              <a:t>Rule 1:</a:t>
            </a:r>
          </a:p>
          <a:p>
            <a:pPr lvl="1"/>
            <a:r>
              <a:rPr lang="en-GB" b="1" i="1" u="sng" dirty="0" smtClean="0"/>
              <a:t>A resistor with a current flowing through it will always have a voltage drop across it</a:t>
            </a:r>
          </a:p>
          <a:p>
            <a:r>
              <a:rPr lang="en-GB" dirty="0" smtClean="0"/>
              <a:t>Example</a:t>
            </a:r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  <p:grpSp>
        <p:nvGrpSpPr>
          <p:cNvPr id="43" name="Group 42"/>
          <p:cNvGrpSpPr/>
          <p:nvPr/>
        </p:nvGrpSpPr>
        <p:grpSpPr>
          <a:xfrm>
            <a:off x="852488" y="3609976"/>
            <a:ext cx="1719248" cy="2693432"/>
            <a:chOff x="852488" y="3609976"/>
            <a:chExt cx="1719248" cy="269343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214414" y="4000504"/>
              <a:ext cx="1285884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285852" y="6143644"/>
              <a:ext cx="1285884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/>
            <p:cNvGrpSpPr/>
            <p:nvPr/>
          </p:nvGrpSpPr>
          <p:grpSpPr>
            <a:xfrm>
              <a:off x="1613459" y="4669705"/>
              <a:ext cx="886839" cy="973873"/>
              <a:chOff x="1500166" y="4598267"/>
              <a:chExt cx="886839" cy="973873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500166" y="4739449"/>
                <a:ext cx="678362" cy="586044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 flipH="1">
                <a:off x="1571604" y="4598267"/>
                <a:ext cx="815401" cy="973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 smtClean="0"/>
                  <a:t>X</a:t>
                </a:r>
                <a:endParaRPr lang="en-GB" sz="48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rot="5400000">
              <a:off x="1579397" y="5772003"/>
              <a:ext cx="763606" cy="19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1535091" y="4394207"/>
              <a:ext cx="796136" cy="873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000125" y="3609976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+9V</a:t>
              </a:r>
              <a:endParaRPr lang="en-GB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76301" y="5934076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</a:t>
              </a:r>
              <a:r>
                <a:rPr lang="en-GB" dirty="0" smtClean="0"/>
                <a:t>V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52488" y="4914900"/>
              <a:ext cx="7008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50mA</a:t>
              </a:r>
              <a:endParaRPr lang="en-GB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857876" y="3714751"/>
            <a:ext cx="2348893" cy="2693432"/>
            <a:chOff x="5857876" y="3714751"/>
            <a:chExt cx="2348893" cy="2693432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6253139" y="4105279"/>
              <a:ext cx="1285884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267427" y="6248419"/>
              <a:ext cx="1285884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6595034" y="5079280"/>
              <a:ext cx="886839" cy="973873"/>
              <a:chOff x="1500166" y="4598267"/>
              <a:chExt cx="886839" cy="973873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500166" y="4739449"/>
                <a:ext cx="678362" cy="586044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 flipH="1">
                <a:off x="1571604" y="4598267"/>
                <a:ext cx="815401" cy="973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 smtClean="0"/>
                  <a:t>X</a:t>
                </a:r>
                <a:endParaRPr lang="en-GB" sz="4800" dirty="0"/>
              </a:p>
            </p:txBody>
          </p:sp>
        </p:grpSp>
        <p:cxnSp>
          <p:nvCxnSpPr>
            <p:cNvPr id="30" name="Straight Connector 29"/>
            <p:cNvCxnSpPr/>
            <p:nvPr/>
          </p:nvCxnSpPr>
          <p:spPr>
            <a:xfrm rot="5400000">
              <a:off x="6722898" y="6029178"/>
              <a:ext cx="449281" cy="1142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6836562" y="4231492"/>
              <a:ext cx="257171" cy="474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038850" y="3714751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+9V</a:t>
              </a:r>
              <a:endParaRPr lang="en-GB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857876" y="6038851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</a:t>
              </a:r>
              <a:r>
                <a:rPr lang="en-GB" dirty="0" smtClean="0"/>
                <a:t>V</a:t>
              </a:r>
              <a:endParaRPr lang="en-GB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900738" y="5276850"/>
              <a:ext cx="7008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50mA</a:t>
              </a:r>
              <a:endParaRPr lang="en-GB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43728" y="4357694"/>
              <a:ext cx="214314" cy="50006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/>
            <p:cNvCxnSpPr>
              <a:stCxn id="38" idx="2"/>
            </p:cNvCxnSpPr>
            <p:nvPr/>
          </p:nvCxnSpPr>
          <p:spPr>
            <a:xfrm rot="16200000" flipH="1">
              <a:off x="6775860" y="5032785"/>
              <a:ext cx="352418" cy="236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7153275" y="4448175"/>
              <a:ext cx="1053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 = 220</a:t>
              </a:r>
              <a:r>
                <a:rPr lang="el-GR" dirty="0" smtClean="0"/>
                <a:t>Ω</a:t>
              </a:r>
              <a:endParaRPr lang="en-GB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2914650" y="2800350"/>
            <a:ext cx="27309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light bulb demands 50mA </a:t>
            </a:r>
          </a:p>
          <a:p>
            <a:r>
              <a:rPr lang="en-GB" dirty="0" smtClean="0"/>
              <a:t>In the left hand circuit it has 9V across it &amp; its demand is met</a:t>
            </a:r>
          </a:p>
          <a:p>
            <a:endParaRPr lang="en-GB" dirty="0"/>
          </a:p>
          <a:p>
            <a:r>
              <a:rPr lang="en-GB" dirty="0" smtClean="0"/>
              <a:t>If I insert a 220</a:t>
            </a:r>
            <a:r>
              <a:rPr lang="el-GR" dirty="0" smtClean="0"/>
              <a:t>Ω</a:t>
            </a:r>
            <a:r>
              <a:rPr lang="en-GB" dirty="0" smtClean="0"/>
              <a:t> resistor in series with the light bulb :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current flows through the resistor ?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current flows through the light bulb</a:t>
            </a:r>
            <a:endParaRPr lang="en-GB" dirty="0"/>
          </a:p>
          <a:p>
            <a:r>
              <a:rPr lang="en-GB" dirty="0" smtClean="0"/>
              <a:t>3.   what voltage does the  </a:t>
            </a:r>
            <a:br>
              <a:rPr lang="en-GB" dirty="0" smtClean="0"/>
            </a:br>
            <a:r>
              <a:rPr lang="en-GB" dirty="0" smtClean="0"/>
              <a:t>      light bulb see now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1: Example 2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357430"/>
            <a:ext cx="2911443" cy="337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929058" y="2071678"/>
            <a:ext cx="478634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The LED will blow up if it sees more than 15mA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The LED  has a voltage drop of 1.5V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The power supply is +5v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So what happens to the other 3.5V ?</a:t>
            </a:r>
          </a:p>
          <a:p>
            <a:pPr>
              <a:buFont typeface="Arial" pitchFamily="34" charset="0"/>
              <a:buChar char="•"/>
            </a:pPr>
            <a:endParaRPr lang="en-GB" sz="2400" dirty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What is the value of the resistor ?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6305004" y="191592"/>
            <a:ext cx="2410937" cy="1525515"/>
            <a:chOff x="6374672" y="287386"/>
            <a:chExt cx="2410937" cy="1525515"/>
          </a:xfrm>
        </p:grpSpPr>
        <p:sp>
          <p:nvSpPr>
            <p:cNvPr id="13" name="Isosceles Triangle 12"/>
            <p:cNvSpPr/>
            <p:nvPr/>
          </p:nvSpPr>
          <p:spPr>
            <a:xfrm>
              <a:off x="6374672" y="287386"/>
              <a:ext cx="2410937" cy="152551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" name="Straight Connector 13"/>
            <p:cNvCxnSpPr>
              <a:stCxn id="13" idx="1"/>
              <a:endCxn id="13" idx="5"/>
            </p:cNvCxnSpPr>
            <p:nvPr/>
          </p:nvCxnSpPr>
          <p:spPr>
            <a:xfrm rot="10800000" flipH="1">
              <a:off x="6977406" y="1050143"/>
              <a:ext cx="1205469" cy="99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13" idx="3"/>
            </p:cNvCxnSpPr>
            <p:nvPr/>
          </p:nvCxnSpPr>
          <p:spPr>
            <a:xfrm rot="5400000" flipH="1" flipV="1">
              <a:off x="7212155" y="1418128"/>
              <a:ext cx="762758" cy="267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312921" y="478217"/>
              <a:ext cx="437843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>
                  <a:latin typeface="Arial Black" pitchFamily="34" charset="0"/>
                </a:rPr>
                <a:t>V</a:t>
              </a:r>
              <a:endParaRPr lang="en-GB" sz="4000" dirty="0">
                <a:latin typeface="Arial Black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017589" y="1158622"/>
              <a:ext cx="288770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I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714081" y="1158622"/>
              <a:ext cx="437843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2: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i="1" u="sng" dirty="0" smtClean="0"/>
              <a:t>A current cant exist without a voltage</a:t>
            </a:r>
          </a:p>
          <a:p>
            <a:endParaRPr lang="en-GB" dirty="0" smtClean="0"/>
          </a:p>
          <a:p>
            <a:r>
              <a:rPr lang="en-GB" dirty="0" smtClean="0"/>
              <a:t>I = V/R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If  V = 0, then the value of R is irrelevant </a:t>
            </a:r>
          </a:p>
          <a:p>
            <a:pPr lvl="1"/>
            <a:r>
              <a:rPr lang="en-GB" dirty="0" smtClean="0"/>
              <a:t>I will always = 0</a:t>
            </a:r>
            <a:br>
              <a:rPr lang="en-GB" dirty="0" smtClean="0"/>
            </a:br>
            <a:r>
              <a:rPr lang="en-GB" dirty="0" smtClean="0"/>
              <a:t>(NOTHING DIVIDED BY SOMETHING IS ALWAYS NOTHING)</a:t>
            </a:r>
          </a:p>
          <a:p>
            <a:r>
              <a:rPr lang="en-GB" dirty="0" smtClean="0"/>
              <a:t>So if any part of your circuit cant see a voltage – it wont work !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374672" y="287386"/>
            <a:ext cx="2410937" cy="1525515"/>
            <a:chOff x="6374672" y="287386"/>
            <a:chExt cx="2410937" cy="1525515"/>
          </a:xfrm>
        </p:grpSpPr>
        <p:sp>
          <p:nvSpPr>
            <p:cNvPr id="12" name="Isosceles Triangle 11"/>
            <p:cNvSpPr/>
            <p:nvPr/>
          </p:nvSpPr>
          <p:spPr>
            <a:xfrm>
              <a:off x="6374672" y="287386"/>
              <a:ext cx="2410937" cy="152551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>
              <a:stCxn id="12" idx="1"/>
              <a:endCxn id="12" idx="5"/>
            </p:cNvCxnSpPr>
            <p:nvPr/>
          </p:nvCxnSpPr>
          <p:spPr>
            <a:xfrm rot="10800000" flipH="1">
              <a:off x="6977406" y="1050143"/>
              <a:ext cx="1205469" cy="99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2" idx="3"/>
            </p:cNvCxnSpPr>
            <p:nvPr/>
          </p:nvCxnSpPr>
          <p:spPr>
            <a:xfrm rot="5400000" flipH="1" flipV="1">
              <a:off x="7212155" y="1418128"/>
              <a:ext cx="762758" cy="267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312921" y="478217"/>
              <a:ext cx="437843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>
                  <a:latin typeface="Arial Black" pitchFamily="34" charset="0"/>
                </a:rPr>
                <a:t>V</a:t>
              </a:r>
              <a:endParaRPr lang="en-GB" sz="4000" dirty="0">
                <a:latin typeface="Arial Black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17589" y="1158622"/>
              <a:ext cx="288770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I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714081" y="1158622"/>
              <a:ext cx="437843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3: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41862"/>
            <a:ext cx="7772400" cy="4177937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higher the resistance, the lower the current</a:t>
            </a:r>
          </a:p>
          <a:p>
            <a:pPr lvl="1"/>
            <a:r>
              <a:rPr lang="en-GB" dirty="0" smtClean="0"/>
              <a:t>Resistors limit current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4672" y="287386"/>
            <a:ext cx="2410937" cy="1525515"/>
            <a:chOff x="6374672" y="287386"/>
            <a:chExt cx="2410937" cy="1525515"/>
          </a:xfrm>
        </p:grpSpPr>
        <p:sp>
          <p:nvSpPr>
            <p:cNvPr id="12" name="Isosceles Triangle 11"/>
            <p:cNvSpPr/>
            <p:nvPr/>
          </p:nvSpPr>
          <p:spPr>
            <a:xfrm>
              <a:off x="6374672" y="287386"/>
              <a:ext cx="2410937" cy="152551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>
              <a:stCxn id="12" idx="1"/>
              <a:endCxn id="12" idx="5"/>
            </p:cNvCxnSpPr>
            <p:nvPr/>
          </p:nvCxnSpPr>
          <p:spPr>
            <a:xfrm rot="10800000" flipH="1">
              <a:off x="6977406" y="1050143"/>
              <a:ext cx="1205469" cy="99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2" idx="3"/>
            </p:cNvCxnSpPr>
            <p:nvPr/>
          </p:nvCxnSpPr>
          <p:spPr>
            <a:xfrm rot="5400000" flipH="1" flipV="1">
              <a:off x="7212155" y="1418128"/>
              <a:ext cx="762758" cy="267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312921" y="478217"/>
              <a:ext cx="437843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>
                  <a:latin typeface="Arial Black" pitchFamily="34" charset="0"/>
                </a:rPr>
                <a:t>V</a:t>
              </a:r>
              <a:endParaRPr lang="en-GB" sz="4000" dirty="0">
                <a:latin typeface="Arial Black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17589" y="1158622"/>
              <a:ext cx="288770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I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714081" y="1158622"/>
              <a:ext cx="437843" cy="44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latin typeface="Arial Black" pitchFamily="34" charset="0"/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505</TotalTime>
  <Words>773</Words>
  <Application>Microsoft Office PowerPoint</Application>
  <PresentationFormat>On-screen Show (4:3)</PresentationFormat>
  <Paragraphs>179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SI Units &amp; Ohms Law</vt:lpstr>
      <vt:lpstr>Prefix Multipliers</vt:lpstr>
      <vt:lpstr>SI Units</vt:lpstr>
      <vt:lpstr>Ohms Law</vt:lpstr>
      <vt:lpstr>Some Exercizes</vt:lpstr>
      <vt:lpstr>What Else Does Ohm’s Law Tell us?</vt:lpstr>
      <vt:lpstr>Rule 1: Example 2</vt:lpstr>
      <vt:lpstr>Rule 2:</vt:lpstr>
      <vt:lpstr>Rule 3:</vt:lpstr>
      <vt:lpstr>Rule 4:</vt:lpstr>
      <vt:lpstr>Potential Dividers</vt:lpstr>
      <vt:lpstr>Why Might I Want One ? (What use are they ?)</vt:lpstr>
      <vt:lpstr>Example 1</vt:lpstr>
      <vt:lpstr>Example 2</vt:lpstr>
      <vt:lpstr>Its all about ratios !</vt:lpstr>
      <vt:lpstr>Remember</vt:lpstr>
      <vt:lpstr>Other ways of controlling voltage</vt:lpstr>
      <vt:lpstr>DC Average Power</vt:lpstr>
      <vt:lpstr>Why Is Power Important 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Ohms Law</dc:title>
  <dc:creator> </dc:creator>
  <cp:lastModifiedBy> </cp:lastModifiedBy>
  <cp:revision>21</cp:revision>
  <dcterms:created xsi:type="dcterms:W3CDTF">2009-01-25T13:18:07Z</dcterms:created>
  <dcterms:modified xsi:type="dcterms:W3CDTF">2009-02-01T19:02:24Z</dcterms:modified>
</cp:coreProperties>
</file>