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F8CE-9472-0494-4CEE-A1DC1526E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2DB10-A769-5D97-5BAF-F11E8589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0149-95DE-6139-4BF2-621CC0CC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B69C-30BC-4FC6-9ABA-7E8C8EF3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FBE0-D090-A7FF-2840-02A048E1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719F-0A4E-8431-DA66-2DA4A813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A3E8D-9A27-6FEA-A8D6-F474CB693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61210-B343-683D-21BB-726D94AB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998C9-7134-6EDE-C410-A0B933E7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9D07-EB15-DAC2-ECE7-9793C04C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9E476-C11D-3280-D32E-543B5F29D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E38D1-AE51-9296-ABE1-C0BFE95BC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23C7E-1862-88AD-7CD5-D896F35D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0F048-BAD4-3A65-9418-53C27D0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DA11-E20A-DB61-47B8-1C238069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9247-6816-922B-70D3-9A69FBF6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C770-3F0C-DD93-0328-A59BBBEF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EDE90-0A63-52F2-D6C6-386A5B0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47538-1CD8-7E31-2AFB-452EC90E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F8170-2E81-44AD-2217-10D6DE0B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6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A255-364B-83F0-D142-018E7327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094D3-146C-E7CF-034F-F2AD9CC7F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C732D-A84F-E604-6C28-6D6B9FDD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66569-E84D-D10E-D2F6-5F3098BA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59919-F39C-4093-96A9-E7156373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4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5F63-717E-57DA-254C-618E1523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9306-77BB-A2A7-2860-18AAF82EF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A00C9-611E-71E5-2F38-F1FE47EE4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A0BB5-C77C-ED2F-2032-7796A830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3EEA0-A6CB-B130-59D3-799973EF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18C81-D791-90F5-2970-F0C65B0B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6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A502-6DEE-61E0-E35E-60ADF082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A2C6-580D-C041-083F-32801AC3A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1808D-9957-E8BE-45E7-33B6DDB0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E5813-5266-AEDB-5E12-37B3986D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4EA11-488E-00EE-29FC-9E4FC6BAF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6488E-9FF3-88CC-AFC3-D33C1D17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6168C-F533-83FC-E592-AB1CB32B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D0115-3E4B-BC12-F09F-609C20F5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6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D372-DDDE-9022-3031-2076CFB3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F6C05-B324-948C-2BF8-846C2E9F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32E3B-8BFE-CFF9-EB53-5AFCB7D1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B005B-357B-EB01-9630-E755C27A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A44B8-E557-78C1-1D22-F2BD512B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174F6-446A-DB31-7707-A7A8C484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C59D2-2595-117D-2A26-B8F705E3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1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1CF7-5E57-2D9F-F83D-47BEE3CF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511C2-7058-B1E0-BB10-13934625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9162B-55E0-A5BA-7B98-B2EF40D45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34883-16BC-1589-2193-75250DBA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09A5D-7954-BC5B-26CA-52915743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642BE-05D3-2F2B-820C-90459D02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0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8FE7-F84F-21C9-B1BE-DE0119F8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52986-F55C-2008-9869-F1451E281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BC686-B121-20E0-42B8-191E85B93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CCA08-1A93-EADA-577F-50CF2802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C59DF-2F6C-BA69-5A8A-8BFD9582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7435F-19F7-D358-9FFE-B8562117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8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B1810-08F0-B2C9-5390-CBB6DE80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7377D-04F2-972F-C2F9-2467F34F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59CC-E733-42F5-95AA-AF95290C3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F600-2F3E-44D8-935D-42E6608EA58D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06AAC-0868-B7D0-1D6D-4DBBADE7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267AC-C8DC-B1AD-8F5C-3AE6F9759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66953-444E-478F-9492-B5773F4EC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3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B32665B0-8166-FAE4-B629-6BE6E4BC8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88942" r="77946" b="2082"/>
          <a:stretch/>
        </p:blipFill>
        <p:spPr bwMode="auto">
          <a:xfrm>
            <a:off x="357092" y="5569708"/>
            <a:ext cx="661144" cy="6443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11">
            <a:extLst>
              <a:ext uri="{FF2B5EF4-FFF2-40B4-BE49-F238E27FC236}">
                <a16:creationId xmlns:a16="http://schemas.microsoft.com/office/drawing/2014/main" id="{920BC9A2-4732-1463-7678-F42B515DDF07}"/>
              </a:ext>
            </a:extLst>
          </p:cNvPr>
          <p:cNvSpPr/>
          <p:nvPr/>
        </p:nvSpPr>
        <p:spPr>
          <a:xfrm>
            <a:off x="11361531" y="0"/>
            <a:ext cx="811615" cy="966138"/>
          </a:xfrm>
          <a:custGeom>
            <a:avLst/>
            <a:gdLst/>
            <a:ahLst/>
            <a:cxnLst/>
            <a:rect l="l" t="t" r="r" b="b"/>
            <a:pathLst>
              <a:path w="934812" h="1203223">
                <a:moveTo>
                  <a:pt x="0" y="0"/>
                </a:moveTo>
                <a:lnTo>
                  <a:pt x="934812" y="0"/>
                </a:lnTo>
                <a:lnTo>
                  <a:pt x="934812" y="1203223"/>
                </a:lnTo>
                <a:lnTo>
                  <a:pt x="0" y="120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1A268225-9065-9A67-5E37-37A84C26E739}"/>
              </a:ext>
            </a:extLst>
          </p:cNvPr>
          <p:cNvGrpSpPr/>
          <p:nvPr/>
        </p:nvGrpSpPr>
        <p:grpSpPr>
          <a:xfrm>
            <a:off x="301798" y="-44360"/>
            <a:ext cx="11059733" cy="1366406"/>
            <a:chOff x="-704894" y="-1231009"/>
            <a:chExt cx="12254657" cy="1821872"/>
          </a:xfrm>
        </p:grpSpPr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68A23CCD-1541-2734-074B-975A1164A1CF}"/>
                </a:ext>
              </a:extLst>
            </p:cNvPr>
            <p:cNvSpPr txBox="1"/>
            <p:nvPr/>
          </p:nvSpPr>
          <p:spPr>
            <a:xfrm>
              <a:off x="-704894" y="-1231009"/>
              <a:ext cx="12254657" cy="8839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81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16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RELIGIOUS EDUCATION</a:t>
              </a:r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D70024C3-345B-9F37-04AC-7EE9AEB2DD4F}"/>
                </a:ext>
              </a:extLst>
            </p:cNvPr>
            <p:cNvSpPr txBox="1"/>
            <p:nvPr/>
          </p:nvSpPr>
          <p:spPr>
            <a:xfrm>
              <a:off x="-586266" y="-313237"/>
              <a:ext cx="12136029" cy="9041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11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dole"/>
                  <a:ea typeface="Gidole"/>
                  <a:cs typeface="Gidole"/>
                  <a:sym typeface="Gidole"/>
                </a:rPr>
                <a:t>“Faith. Knowledge. Growth.” Inspiring minds, nurturing hearts, achieving excellence in Religious Education through ‘GRACE’.</a:t>
              </a: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CD1EF238-9AE8-AF2A-5D40-522538A22390}"/>
              </a:ext>
            </a:extLst>
          </p:cNvPr>
          <p:cNvGrpSpPr/>
          <p:nvPr/>
        </p:nvGrpSpPr>
        <p:grpSpPr>
          <a:xfrm>
            <a:off x="1122700" y="1754175"/>
            <a:ext cx="5699164" cy="1001101"/>
            <a:chOff x="0" y="61864"/>
            <a:chExt cx="4865208" cy="1334801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BC68857-CF8B-CDA8-7D9F-6804B98B4D09}"/>
                </a:ext>
              </a:extLst>
            </p:cNvPr>
            <p:cNvSpPr txBox="1"/>
            <p:nvPr/>
          </p:nvSpPr>
          <p:spPr>
            <a:xfrm>
              <a:off x="0" y="575928"/>
              <a:ext cx="4514273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45" b="0" i="1" u="none" strike="noStrike" kern="1200" cap="none" spc="6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dole"/>
                  <a:ea typeface="Gidole"/>
                  <a:cs typeface="Gidole"/>
                  <a:sym typeface="Gidole"/>
                </a:rPr>
                <a:t>Our curriculum and ethos are rooted in Catholic values and the RED.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45" b="0" i="1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dole"/>
                <a:ea typeface="Gidole"/>
                <a:cs typeface="Gidole"/>
                <a:sym typeface="Gidole"/>
              </a:endParaRP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4050D4C2-AAAA-2737-B7B5-50D3F81416F9}"/>
                </a:ext>
              </a:extLst>
            </p:cNvPr>
            <p:cNvSpPr txBox="1"/>
            <p:nvPr/>
          </p:nvSpPr>
          <p:spPr>
            <a:xfrm>
              <a:off x="0" y="61864"/>
              <a:ext cx="4865208" cy="87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22" b="1" i="0" u="none" strike="noStrike" kern="1200" cap="none" spc="151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 - GROUNDED IN FAITH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7C8BB010-429B-51F1-1092-DB0EEC312E51}"/>
              </a:ext>
            </a:extLst>
          </p:cNvPr>
          <p:cNvGrpSpPr/>
          <p:nvPr/>
        </p:nvGrpSpPr>
        <p:grpSpPr>
          <a:xfrm>
            <a:off x="1122700" y="2749817"/>
            <a:ext cx="5288074" cy="984049"/>
            <a:chOff x="0" y="61864"/>
            <a:chExt cx="4961783" cy="1312062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7017D535-27DD-C851-10DC-630E34ACAF60}"/>
                </a:ext>
              </a:extLst>
            </p:cNvPr>
            <p:cNvSpPr txBox="1"/>
            <p:nvPr/>
          </p:nvSpPr>
          <p:spPr>
            <a:xfrm>
              <a:off x="0" y="553188"/>
              <a:ext cx="4961783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45" b="0" i="1" u="none" strike="noStrike" kern="1200" cap="none" spc="6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dole"/>
                  <a:ea typeface="Gidole"/>
                  <a:cs typeface="Gidole"/>
                  <a:sym typeface="Gidole"/>
                </a:rPr>
                <a:t>We nurture every learner with adaptive, inclusive teaching.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45" b="0" i="1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dole"/>
                <a:ea typeface="Gidole"/>
                <a:cs typeface="Gidole"/>
                <a:sym typeface="Gidole"/>
              </a:endParaRP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97762066-9480-9848-0EAC-F8D22049C1BC}"/>
                </a:ext>
              </a:extLst>
            </p:cNvPr>
            <p:cNvSpPr txBox="1"/>
            <p:nvPr/>
          </p:nvSpPr>
          <p:spPr>
            <a:xfrm>
              <a:off x="0" y="61864"/>
              <a:ext cx="4865208" cy="87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22" b="1" i="0" u="none" strike="noStrike" kern="1200" cap="none" spc="151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 - REALISING POTENTIAL</a:t>
              </a: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F35A4A0E-6B74-E46B-CE1A-2B193FCD6485}"/>
              </a:ext>
            </a:extLst>
          </p:cNvPr>
          <p:cNvGrpSpPr/>
          <p:nvPr/>
        </p:nvGrpSpPr>
        <p:grpSpPr>
          <a:xfrm>
            <a:off x="1122700" y="3714316"/>
            <a:ext cx="5288074" cy="1037490"/>
            <a:chOff x="0" y="71389"/>
            <a:chExt cx="4961783" cy="1383321"/>
          </a:xfrm>
        </p:grpSpPr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92DE3C9-526D-B30C-5565-6448B36EBEE3}"/>
                </a:ext>
              </a:extLst>
            </p:cNvPr>
            <p:cNvSpPr txBox="1"/>
            <p:nvPr/>
          </p:nvSpPr>
          <p:spPr>
            <a:xfrm>
              <a:off x="0" y="633972"/>
              <a:ext cx="4961783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45" b="0" i="1" u="none" strike="noStrike" kern="1200" cap="none" spc="6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dole"/>
                  <a:ea typeface="Gidole"/>
                  <a:cs typeface="Gidole"/>
                  <a:sym typeface="Gidole"/>
                </a:rPr>
                <a:t>We focus on knowing more, remembering more, and doing more – with strong assessment and intervention.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45" b="0" i="1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dole"/>
                <a:ea typeface="Gidole"/>
                <a:cs typeface="Gidole"/>
                <a:sym typeface="Gidole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F6555CF8-5FCB-1FA7-D35C-E5CF917A7670}"/>
                </a:ext>
              </a:extLst>
            </p:cNvPr>
            <p:cNvSpPr txBox="1"/>
            <p:nvPr/>
          </p:nvSpPr>
          <p:spPr>
            <a:xfrm>
              <a:off x="0" y="71389"/>
              <a:ext cx="4865208" cy="868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9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45" b="1" i="0" u="none" strike="noStrike" kern="1200" cap="none" spc="152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 - ACHIEVING PROGRESS</a:t>
              </a: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235A1AF5-6AFB-FED2-8363-18C291C545FB}"/>
              </a:ext>
            </a:extLst>
          </p:cNvPr>
          <p:cNvGrpSpPr/>
          <p:nvPr/>
        </p:nvGrpSpPr>
        <p:grpSpPr>
          <a:xfrm>
            <a:off x="1134724" y="4760051"/>
            <a:ext cx="5288074" cy="1034087"/>
            <a:chOff x="0" y="61864"/>
            <a:chExt cx="4865208" cy="1378782"/>
          </a:xfrm>
        </p:grpSpPr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3D12B16F-E0C1-F8EC-B01A-92B149637C94}"/>
                </a:ext>
              </a:extLst>
            </p:cNvPr>
            <p:cNvSpPr txBox="1"/>
            <p:nvPr/>
          </p:nvSpPr>
          <p:spPr>
            <a:xfrm>
              <a:off x="0" y="619909"/>
              <a:ext cx="4514273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45" b="0" i="1" u="none" strike="noStrike" kern="1200" cap="none" spc="6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dole"/>
                  <a:ea typeface="Gidole"/>
                  <a:cs typeface="Gidole"/>
                  <a:sym typeface="Gidole"/>
                </a:rPr>
                <a:t>We build religious literacy and encourage critical, theological, and ethical reflection.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45" b="0" i="1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dole"/>
                <a:ea typeface="Gidole"/>
                <a:cs typeface="Gidole"/>
                <a:sym typeface="Gidole"/>
              </a:endParaRP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3050CE98-2CBE-4AC3-D65C-73848FB4E221}"/>
                </a:ext>
              </a:extLst>
            </p:cNvPr>
            <p:cNvSpPr txBox="1"/>
            <p:nvPr/>
          </p:nvSpPr>
          <p:spPr>
            <a:xfrm>
              <a:off x="0" y="61864"/>
              <a:ext cx="4865208" cy="434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22" b="1" i="0" u="none" strike="noStrike" kern="1200" cap="none" spc="151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 - </a:t>
              </a:r>
              <a:r>
                <a:rPr kumimoji="0" lang="en-US" sz="2522" b="1" i="0" u="none" strike="noStrike" kern="1200" cap="none" spc="151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CHALLENGING THINKING</a:t>
              </a:r>
              <a:endParaRPr kumimoji="0" lang="en-US" sz="2522" b="1" i="0" u="none" strike="noStrike" kern="1200" cap="none" spc="15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lacial Indifference Bold"/>
                <a:ea typeface="Glacial Indifference Bold"/>
                <a:cs typeface="Glacial Indifference Bold"/>
                <a:sym typeface="Glacial Indifference Bold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6F8FB0C7-E548-ABB7-2DA4-E3589DF83F54}"/>
              </a:ext>
            </a:extLst>
          </p:cNvPr>
          <p:cNvGrpSpPr/>
          <p:nvPr/>
        </p:nvGrpSpPr>
        <p:grpSpPr>
          <a:xfrm>
            <a:off x="1134723" y="5869553"/>
            <a:ext cx="5586587" cy="855042"/>
            <a:chOff x="0" y="71389"/>
            <a:chExt cx="4865208" cy="1140057"/>
          </a:xfrm>
        </p:grpSpPr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13795C5C-8431-BF4C-A396-07BD764E80CD}"/>
                </a:ext>
              </a:extLst>
            </p:cNvPr>
            <p:cNvSpPr txBox="1"/>
            <p:nvPr/>
          </p:nvSpPr>
          <p:spPr>
            <a:xfrm>
              <a:off x="0" y="664287"/>
              <a:ext cx="4514273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45" b="0" i="1" u="none" strike="noStrike" kern="1200" cap="none" spc="6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dole"/>
                  <a:ea typeface="Gidole"/>
                  <a:cs typeface="Gidole"/>
                  <a:sym typeface="Gidole"/>
                </a:rPr>
                <a:t>Through creativity, variety, enrichment, and pupil voice, we foster enjoyment and meaningful learning.</a:t>
              </a: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7B222030-E867-9F27-E39E-F909D7DAA4DB}"/>
                </a:ext>
              </a:extLst>
            </p:cNvPr>
            <p:cNvSpPr txBox="1"/>
            <p:nvPr/>
          </p:nvSpPr>
          <p:spPr>
            <a:xfrm>
              <a:off x="0" y="71389"/>
              <a:ext cx="4865208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9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45" b="1" i="0" u="none" strike="noStrike" kern="1200" cap="none" spc="152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E - ENGAGING ALL</a:t>
              </a:r>
            </a:p>
          </p:txBody>
        </p:sp>
      </p:grpSp>
      <p:pic>
        <p:nvPicPr>
          <p:cNvPr id="22" name="Picture 2" descr="Generated image">
            <a:extLst>
              <a:ext uri="{FF2B5EF4-FFF2-40B4-BE49-F238E27FC236}">
                <a16:creationId xmlns:a16="http://schemas.microsoft.com/office/drawing/2014/main" id="{63426E88-D99B-3D1F-D762-3AFEFB967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32740" r="76759" b="57373"/>
          <a:stretch/>
        </p:blipFill>
        <p:spPr bwMode="auto">
          <a:xfrm>
            <a:off x="301798" y="1576650"/>
            <a:ext cx="716438" cy="6780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enerated image">
            <a:extLst>
              <a:ext uri="{FF2B5EF4-FFF2-40B4-BE49-F238E27FC236}">
                <a16:creationId xmlns:a16="http://schemas.microsoft.com/office/drawing/2014/main" id="{082E86E3-AF50-6DAE-2532-A005D81E1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47056" r="76768" b="43969"/>
          <a:stretch/>
        </p:blipFill>
        <p:spPr bwMode="auto">
          <a:xfrm>
            <a:off x="296607" y="2546885"/>
            <a:ext cx="721629" cy="6454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Generated image">
            <a:extLst>
              <a:ext uri="{FF2B5EF4-FFF2-40B4-BE49-F238E27FC236}">
                <a16:creationId xmlns:a16="http://schemas.microsoft.com/office/drawing/2014/main" id="{7FBF9A90-61A5-898F-8719-E9B3C06CC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60573" r="78080" b="30210"/>
          <a:stretch/>
        </p:blipFill>
        <p:spPr bwMode="auto">
          <a:xfrm>
            <a:off x="333636" y="3484541"/>
            <a:ext cx="684600" cy="710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enerated image">
            <a:extLst>
              <a:ext uri="{FF2B5EF4-FFF2-40B4-BE49-F238E27FC236}">
                <a16:creationId xmlns:a16="http://schemas.microsoft.com/office/drawing/2014/main" id="{991FA101-241D-B83B-FB8A-B6931C543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75112" r="76680" b="14842"/>
          <a:stretch/>
        </p:blipFill>
        <p:spPr bwMode="auto">
          <a:xfrm>
            <a:off x="312827" y="4510858"/>
            <a:ext cx="739202" cy="689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611BA0-DCF9-7AC1-0B67-E920FFE5BA45}"/>
              </a:ext>
            </a:extLst>
          </p:cNvPr>
          <p:cNvCxnSpPr>
            <a:cxnSpLocks/>
          </p:cNvCxnSpPr>
          <p:nvPr/>
        </p:nvCxnSpPr>
        <p:spPr>
          <a:xfrm>
            <a:off x="2177592" y="1454024"/>
            <a:ext cx="936081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ompassion - Free multimedia icons">
            <a:extLst>
              <a:ext uri="{FF2B5EF4-FFF2-40B4-BE49-F238E27FC236}">
                <a16:creationId xmlns:a16="http://schemas.microsoft.com/office/drawing/2014/main" id="{1AC631DD-8923-98AE-4B07-6EB3E53E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98" y="2256939"/>
            <a:ext cx="3537199" cy="35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67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Gidole</vt:lpstr>
      <vt:lpstr>Glacial Indifference Bold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C Hanrahan</dc:creator>
  <cp:lastModifiedBy>Miss C Hanrahan</cp:lastModifiedBy>
  <cp:revision>1</cp:revision>
  <dcterms:created xsi:type="dcterms:W3CDTF">2025-09-01T11:42:29Z</dcterms:created>
  <dcterms:modified xsi:type="dcterms:W3CDTF">2025-09-01T11:42:59Z</dcterms:modified>
</cp:coreProperties>
</file>