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8" r:id="rId3"/>
    <p:sldId id="271" r:id="rId4"/>
    <p:sldId id="259" r:id="rId5"/>
    <p:sldId id="272" r:id="rId6"/>
    <p:sldId id="260" r:id="rId7"/>
    <p:sldId id="261" r:id="rId8"/>
    <p:sldId id="262" r:id="rId9"/>
    <p:sldId id="263" r:id="rId10"/>
    <p:sldId id="264" r:id="rId11"/>
    <p:sldId id="265" r:id="rId12"/>
    <p:sldId id="266" r:id="rId13"/>
    <p:sldId id="273" r:id="rId14"/>
    <p:sldId id="270" r:id="rId15"/>
    <p:sldId id="267" r:id="rId16"/>
    <p:sldId id="268" r:id="rId17"/>
    <p:sldId id="269"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E2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44" d="100"/>
          <a:sy n="44" d="100"/>
        </p:scale>
        <p:origin x="92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10A3431-5DDC-4869-B4BF-B2E275DD3BEC}" type="datetimeFigureOut">
              <a:rPr lang="en-GB" smtClean="0"/>
              <a:t>10/07/2020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A105175-64FE-4F86-A9D3-C5F4A7CC7028}" type="slidenum">
              <a:rPr lang="en-GB" smtClean="0"/>
              <a:t>‹#›</a:t>
            </a:fld>
            <a:endParaRPr lang="en-GB"/>
          </a:p>
        </p:txBody>
      </p:sp>
    </p:spTree>
    <p:extLst>
      <p:ext uri="{BB962C8B-B14F-4D97-AF65-F5344CB8AC3E}">
        <p14:creationId xmlns:p14="http://schemas.microsoft.com/office/powerpoint/2010/main" val="3042313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CB0F539-5A0E-430A-BBF9-4B7229CB6B84}" type="datetimeFigureOut">
              <a:rPr lang="en-GB" smtClean="0"/>
              <a:t>10/07/2020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37C34F-935C-41A3-A4B4-EDD438A641E5}" type="slidenum">
              <a:rPr lang="en-GB" smtClean="0"/>
              <a:t>‹#›</a:t>
            </a:fld>
            <a:endParaRPr lang="en-GB"/>
          </a:p>
        </p:txBody>
      </p:sp>
    </p:spTree>
    <p:extLst>
      <p:ext uri="{BB962C8B-B14F-4D97-AF65-F5344CB8AC3E}">
        <p14:creationId xmlns:p14="http://schemas.microsoft.com/office/powerpoint/2010/main" val="78126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2AB9A7-F99A-4C79-8D63-68E2B9305B39}" type="slidenum">
              <a:rPr lang="en-GB" altLang="en-US" sz="1200"/>
              <a:pPr eaLnBrk="1" hangingPunct="1"/>
              <a:t>1</a:t>
            </a:fld>
            <a:endParaRPr lang="en-GB"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0026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52553A6-BC3D-4EEA-B4E3-05024BEACBB2}" type="slidenum">
              <a:rPr lang="en-GB" altLang="en-US" sz="1200"/>
              <a:pPr eaLnBrk="1" hangingPunct="1"/>
              <a:t>10</a:t>
            </a:fld>
            <a:endParaRPr lang="en-GB"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798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589FCE-011E-4E9B-944B-D8DC0C2C9A39}" type="slidenum">
              <a:rPr lang="en-GB" altLang="en-US" sz="1200"/>
              <a:pPr eaLnBrk="1" hangingPunct="1"/>
              <a:t>11</a:t>
            </a:fld>
            <a:endParaRPr lang="en-GB"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46252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4CBF71-8E91-487C-9AF4-39AEF9C3E3E0}" type="slidenum">
              <a:rPr lang="en-GB" altLang="en-US" sz="1200"/>
              <a:pPr eaLnBrk="1" hangingPunct="1"/>
              <a:t>12</a:t>
            </a:fld>
            <a:endParaRPr lang="en-GB"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6851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4CBF71-8E91-487C-9AF4-39AEF9C3E3E0}" type="slidenum">
              <a:rPr lang="en-GB" altLang="en-US" sz="1200"/>
              <a:pPr eaLnBrk="1" hangingPunct="1"/>
              <a:t>13</a:t>
            </a:fld>
            <a:endParaRPr lang="en-GB"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9495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4CBF71-8E91-487C-9AF4-39AEF9C3E3E0}" type="slidenum">
              <a:rPr lang="en-GB" altLang="en-US" sz="1200"/>
              <a:pPr eaLnBrk="1" hangingPunct="1"/>
              <a:t>14</a:t>
            </a:fld>
            <a:endParaRPr lang="en-GB"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304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E97AE9-93A9-4665-AFBE-C189310536CF}" type="slidenum">
              <a:rPr lang="en-GB" altLang="en-US" sz="1200"/>
              <a:pPr eaLnBrk="1" hangingPunct="1"/>
              <a:t>15</a:t>
            </a:fld>
            <a:endParaRPr lang="en-GB"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292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A20410B-845E-447F-BBF7-6590C3B9B24A}" type="slidenum">
              <a:rPr lang="en-GB" altLang="en-US" sz="1200"/>
              <a:pPr eaLnBrk="1" hangingPunct="1"/>
              <a:t>16</a:t>
            </a:fld>
            <a:endParaRPr lang="en-GB"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5693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C3B46D2-F0FA-4AFC-894F-1FFF09892C4E}" type="slidenum">
              <a:rPr lang="en-GB" altLang="en-US" sz="1200"/>
              <a:pPr eaLnBrk="1" hangingPunct="1"/>
              <a:t>17</a:t>
            </a:fld>
            <a:endParaRPr lang="en-GB"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0843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ACF5C4-4B1B-4B92-9E8E-25B5055CCD0D}" type="slidenum">
              <a:rPr lang="en-GB" altLang="en-US" sz="1200"/>
              <a:pPr eaLnBrk="1" hangingPunct="1"/>
              <a:t>2</a:t>
            </a:fld>
            <a:endParaRPr lang="en-GB"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4817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ACF5C4-4B1B-4B92-9E8E-25B5055CCD0D}" type="slidenum">
              <a:rPr lang="en-GB" altLang="en-US" sz="1200"/>
              <a:pPr eaLnBrk="1" hangingPunct="1"/>
              <a:t>3</a:t>
            </a:fld>
            <a:endParaRPr lang="en-GB"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9310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A29A5B0-2493-4C3C-BDA5-C9262AEA969A}" type="slidenum">
              <a:rPr lang="en-GB" altLang="en-US" sz="1200"/>
              <a:pPr eaLnBrk="1" hangingPunct="1"/>
              <a:t>4</a:t>
            </a:fld>
            <a:endParaRPr lang="en-GB"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0911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A29A5B0-2493-4C3C-BDA5-C9262AEA969A}" type="slidenum">
              <a:rPr lang="en-GB" altLang="en-US" sz="1200"/>
              <a:pPr eaLnBrk="1" hangingPunct="1"/>
              <a:t>5</a:t>
            </a:fld>
            <a:endParaRPr lang="en-GB"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693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308EBF-5283-4635-AEC9-67E705A13D72}" type="slidenum">
              <a:rPr lang="en-GB" altLang="en-US" sz="1200"/>
              <a:pPr eaLnBrk="1" hangingPunct="1"/>
              <a:t>6</a:t>
            </a:fld>
            <a:endParaRPr lang="en-GB"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8268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48A23D-7E46-4EF8-88BC-63CAB1BD6C0F}" type="slidenum">
              <a:rPr lang="en-GB" altLang="en-US" sz="1200"/>
              <a:pPr eaLnBrk="1" hangingPunct="1"/>
              <a:t>7</a:t>
            </a:fld>
            <a:endParaRPr lang="en-GB"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88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807554-7F82-4A49-B9D7-FCC252F78F9B}" type="slidenum">
              <a:rPr lang="en-GB" altLang="en-US" sz="1200"/>
              <a:pPr eaLnBrk="1" hangingPunct="1"/>
              <a:t>8</a:t>
            </a:fld>
            <a:endParaRPr lang="en-GB"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098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FB708B-B534-4C65-9D78-F98AF4D1ABE2}" type="slidenum">
              <a:rPr lang="en-GB" altLang="en-US" sz="1200"/>
              <a:pPr eaLnBrk="1" hangingPunct="1"/>
              <a:t>9</a:t>
            </a:fld>
            <a:endParaRPr lang="en-GB"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04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D5FD296-A55B-425A-96F6-3D906D8AF66B}"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148925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5FD296-A55B-425A-96F6-3D906D8AF66B}"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304389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5FD296-A55B-425A-96F6-3D906D8AF66B}"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255791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AFCDADE-1464-49FF-A2F8-8B43AE8D388D}" type="slidenum">
              <a:rPr lang="en-GB" altLang="en-US"/>
              <a:pPr/>
              <a:t>‹#›</a:t>
            </a:fld>
            <a:endParaRPr lang="en-GB" altLang="en-US"/>
          </a:p>
        </p:txBody>
      </p:sp>
    </p:spTree>
    <p:extLst>
      <p:ext uri="{BB962C8B-B14F-4D97-AF65-F5344CB8AC3E}">
        <p14:creationId xmlns:p14="http://schemas.microsoft.com/office/powerpoint/2010/main" val="16294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5FD296-A55B-425A-96F6-3D906D8AF66B}"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58101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5FD296-A55B-425A-96F6-3D906D8AF66B}"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261428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5FD296-A55B-425A-96F6-3D906D8AF66B}"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34035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5FD296-A55B-425A-96F6-3D906D8AF66B}" type="datetimeFigureOut">
              <a:rPr lang="en-GB" smtClean="0"/>
              <a:t>10/07/2020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215419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D5FD296-A55B-425A-96F6-3D906D8AF66B}" type="datetimeFigureOut">
              <a:rPr lang="en-GB" smtClean="0"/>
              <a:t>10/07/2020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167239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FD296-A55B-425A-96F6-3D906D8AF66B}" type="datetimeFigureOut">
              <a:rPr lang="en-GB" smtClean="0"/>
              <a:t>10/07/2020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384551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5FD296-A55B-425A-96F6-3D906D8AF66B}"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136304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5FD296-A55B-425A-96F6-3D906D8AF66B}"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050CF-E2DA-4FBE-B769-E5249CE60901}" type="slidenum">
              <a:rPr lang="en-GB" smtClean="0"/>
              <a:t>‹#›</a:t>
            </a:fld>
            <a:endParaRPr lang="en-GB"/>
          </a:p>
        </p:txBody>
      </p:sp>
    </p:spTree>
    <p:extLst>
      <p:ext uri="{BB962C8B-B14F-4D97-AF65-F5344CB8AC3E}">
        <p14:creationId xmlns:p14="http://schemas.microsoft.com/office/powerpoint/2010/main" val="428257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FD296-A55B-425A-96F6-3D906D8AF66B}" type="datetimeFigureOut">
              <a:rPr lang="en-GB" smtClean="0"/>
              <a:t>10/07/2020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050CF-E2DA-4FBE-B769-E5249CE60901}" type="slidenum">
              <a:rPr lang="en-GB" smtClean="0"/>
              <a:t>‹#›</a:t>
            </a:fld>
            <a:endParaRPr lang="en-GB"/>
          </a:p>
        </p:txBody>
      </p:sp>
    </p:spTree>
    <p:extLst>
      <p:ext uri="{BB962C8B-B14F-4D97-AF65-F5344CB8AC3E}">
        <p14:creationId xmlns:p14="http://schemas.microsoft.com/office/powerpoint/2010/main" val="2877874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touchline-embroidery.net/st-gregorys-high-school/" TargetMode="External"/><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alphaschoolwear.com/schools/secondary-schools/st-gregorys-catholic-high-schoo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7"/>
          <p:cNvSpPr txBox="1">
            <a:spLocks noChangeArrowheads="1"/>
          </p:cNvSpPr>
          <p:nvPr/>
        </p:nvSpPr>
        <p:spPr bwMode="auto">
          <a:xfrm>
            <a:off x="4583114" y="1916113"/>
            <a:ext cx="4465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2" name="Group 1"/>
          <p:cNvGrpSpPr/>
          <p:nvPr/>
        </p:nvGrpSpPr>
        <p:grpSpPr>
          <a:xfrm>
            <a:off x="0" y="0"/>
            <a:ext cx="1828800" cy="6858000"/>
            <a:chOff x="1524000" y="0"/>
            <a:chExt cx="1828800" cy="6858000"/>
          </a:xfrm>
        </p:grpSpPr>
        <p:sp>
          <p:nvSpPr>
            <p:cNvPr id="11266"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1267"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1268"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0"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1271" name="Picture 12" descr="StGreglogo06boldYEL"/>
            <p:cNvPicPr>
              <a:picLocks noChangeAspect="1" noChangeArrowheads="1"/>
            </p:cNvPicPr>
            <p:nvPr/>
          </p:nvPicPr>
          <p:blipFill>
            <a:blip r:embed="rId3">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4" name="TextBox 11"/>
          <p:cNvSpPr txBox="1">
            <a:spLocks noChangeArrowheads="1"/>
          </p:cNvSpPr>
          <p:nvPr/>
        </p:nvSpPr>
        <p:spPr bwMode="auto">
          <a:xfrm>
            <a:off x="2265361" y="476250"/>
            <a:ext cx="92472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4000" b="1" dirty="0">
                <a:latin typeface="Tahoma" panose="020B0604030504040204" pitchFamily="34" charset="0"/>
                <a:cs typeface="Tahoma" panose="020B0604030504040204" pitchFamily="34" charset="0"/>
              </a:rPr>
              <a:t>St. Gregory’s Catholic High School</a:t>
            </a:r>
          </a:p>
          <a:p>
            <a:pPr algn="ctr" eaLnBrk="1" hangingPunct="1"/>
            <a:endParaRPr lang="en-GB" altLang="en-US" sz="1400" b="1" dirty="0">
              <a:latin typeface="Tahoma" panose="020B0604030504040204" pitchFamily="34" charset="0"/>
              <a:cs typeface="Tahoma" panose="020B0604030504040204" pitchFamily="34" charset="0"/>
            </a:endParaRPr>
          </a:p>
        </p:txBody>
      </p:sp>
      <p:pic>
        <p:nvPicPr>
          <p:cNvPr id="11275" name="Picture 12" descr="A4 SEAL colou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5661026"/>
            <a:ext cx="66246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4752879" y="1357791"/>
            <a:ext cx="4415029" cy="4098065"/>
            <a:chOff x="5003992" y="1357791"/>
            <a:chExt cx="4415029" cy="4098065"/>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3992" y="1357791"/>
              <a:ext cx="4415029" cy="4098065"/>
            </a:xfrm>
            <a:prstGeom prst="rect">
              <a:avLst/>
            </a:prstGeom>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l="11412" t="10924" r="11412" b="10924"/>
            <a:stretch>
              <a:fillRect/>
            </a:stretch>
          </p:blipFill>
          <p:spPr bwMode="auto">
            <a:xfrm>
              <a:off x="5264340" y="1653654"/>
              <a:ext cx="3894335" cy="3550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70595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8"/>
          <p:cNvSpPr>
            <a:spLocks noGrp="1" noChangeArrowheads="1"/>
          </p:cNvSpPr>
          <p:nvPr>
            <p:ph type="body" idx="1"/>
          </p:nvPr>
        </p:nvSpPr>
        <p:spPr>
          <a:xfrm>
            <a:off x="2422870" y="1288623"/>
            <a:ext cx="7776819" cy="5236003"/>
          </a:xfrm>
        </p:spPr>
        <p:txBody>
          <a:bodyPr>
            <a:normAutofit/>
          </a:bodyPr>
          <a:lstStyle/>
          <a:p>
            <a:pPr eaLnBrk="1" hangingPunct="1">
              <a:lnSpc>
                <a:spcPct val="100000"/>
              </a:lnSpc>
              <a:spcBef>
                <a:spcPts val="1440"/>
              </a:spcBef>
            </a:pPr>
            <a:r>
              <a:rPr lang="en-GB" altLang="en-US" sz="2400" dirty="0">
                <a:latin typeface="Tahoma" panose="020B0604030504040204" pitchFamily="34" charset="0"/>
                <a:cs typeface="Tahoma" panose="020B0604030504040204" pitchFamily="34" charset="0"/>
              </a:rPr>
              <a:t>Your child will be given a homework timetable which is recorded in the back of the Learning Organiser</a:t>
            </a:r>
          </a:p>
          <a:p>
            <a:pPr eaLnBrk="1" hangingPunct="1">
              <a:lnSpc>
                <a:spcPct val="100000"/>
              </a:lnSpc>
              <a:spcBef>
                <a:spcPts val="1440"/>
              </a:spcBef>
            </a:pPr>
            <a:r>
              <a:rPr lang="en-GB" altLang="en-US" sz="2400" dirty="0">
                <a:latin typeface="Tahoma" panose="020B0604030504040204" pitchFamily="34" charset="0"/>
                <a:cs typeface="Tahoma" panose="020B0604030504040204" pitchFamily="34" charset="0"/>
              </a:rPr>
              <a:t>The homework will be posted on </a:t>
            </a:r>
            <a:r>
              <a:rPr lang="en-GB" altLang="en-US" sz="2400" dirty="0" err="1">
                <a:latin typeface="Tahoma" panose="020B0604030504040204" pitchFamily="34" charset="0"/>
                <a:cs typeface="Tahoma" panose="020B0604030504040204" pitchFamily="34" charset="0"/>
              </a:rPr>
              <a:t>ClassCharts</a:t>
            </a:r>
            <a:endParaRPr lang="en-GB" altLang="en-US" sz="2400" dirty="0">
              <a:latin typeface="Tahoma" panose="020B0604030504040204" pitchFamily="34" charset="0"/>
              <a:cs typeface="Tahoma" panose="020B0604030504040204" pitchFamily="34" charset="0"/>
            </a:endParaRPr>
          </a:p>
          <a:p>
            <a:pPr eaLnBrk="1" hangingPunct="1">
              <a:lnSpc>
                <a:spcPct val="100000"/>
              </a:lnSpc>
              <a:spcBef>
                <a:spcPts val="1440"/>
              </a:spcBef>
            </a:pPr>
            <a:r>
              <a:rPr lang="en-GB" altLang="en-US" sz="2400" dirty="0">
                <a:latin typeface="Tahoma" panose="020B0604030504040204" pitchFamily="34" charset="0"/>
                <a:cs typeface="Tahoma" panose="020B0604030504040204" pitchFamily="34" charset="0"/>
              </a:rPr>
              <a:t>Check your child is recording homework on a daily basis. </a:t>
            </a:r>
          </a:p>
          <a:p>
            <a:pPr eaLnBrk="1" hangingPunct="1">
              <a:lnSpc>
                <a:spcPct val="100000"/>
              </a:lnSpc>
              <a:spcBef>
                <a:spcPts val="1440"/>
              </a:spcBef>
            </a:pPr>
            <a:r>
              <a:rPr lang="en-GB" altLang="en-US" sz="2400" dirty="0">
                <a:latin typeface="Tahoma" panose="020B0604030504040204" pitchFamily="34" charset="0"/>
                <a:cs typeface="Tahoma" panose="020B0604030504040204" pitchFamily="34" charset="0"/>
              </a:rPr>
              <a:t>Initially, spend time helping your child organise and complete their homework on the day it is set so that an efficient routine is established</a:t>
            </a:r>
          </a:p>
          <a:p>
            <a:pPr eaLnBrk="1" hangingPunct="1">
              <a:lnSpc>
                <a:spcPct val="80000"/>
              </a:lnSpc>
              <a:buFontTx/>
              <a:buNone/>
            </a:pPr>
            <a:endParaRPr lang="en-GB" altLang="en-US" sz="1600" dirty="0">
              <a:latin typeface="Tahoma" panose="020B0604030504040204" pitchFamily="34" charset="0"/>
              <a:cs typeface="Tahoma" panose="020B0604030504040204" pitchFamily="34" charset="0"/>
            </a:endParaRPr>
          </a:p>
          <a:p>
            <a:pPr eaLnBrk="1" hangingPunct="1">
              <a:lnSpc>
                <a:spcPct val="80000"/>
              </a:lnSpc>
              <a:buFontTx/>
              <a:buNone/>
            </a:pPr>
            <a:endParaRPr lang="en-GB" altLang="en-US" sz="1600" dirty="0"/>
          </a:p>
        </p:txBody>
      </p:sp>
      <p:pic>
        <p:nvPicPr>
          <p:cNvPr id="28682" name="Picture 12" descr="Pre teen bad report school homework 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482" y="4849814"/>
            <a:ext cx="252095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0" y="0"/>
            <a:ext cx="1828800" cy="6858000"/>
            <a:chOff x="1524000" y="0"/>
            <a:chExt cx="1828800" cy="6858000"/>
          </a:xfrm>
        </p:grpSpPr>
        <p:sp>
          <p:nvSpPr>
            <p:cNvPr id="12"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4"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5"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7" name="Picture 12" descr="StGreglogo06boldYEL"/>
            <p:cNvPicPr>
              <a:picLocks noChangeAspect="1" noChangeArrowheads="1"/>
            </p:cNvPicPr>
            <p:nvPr/>
          </p:nvPicPr>
          <p:blipFill>
            <a:blip r:embed="rId4">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p:nvPr/>
        </p:nvSpPr>
        <p:spPr>
          <a:xfrm>
            <a:off x="2422870" y="457626"/>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HOMEWORK</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73468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8"/>
          <p:cNvSpPr>
            <a:spLocks noGrp="1" noChangeArrowheads="1"/>
          </p:cNvSpPr>
          <p:nvPr>
            <p:ph type="body" idx="1"/>
          </p:nvPr>
        </p:nvSpPr>
        <p:spPr>
          <a:xfrm>
            <a:off x="2456761" y="1628775"/>
            <a:ext cx="7958827" cy="4967288"/>
          </a:xfrm>
        </p:spPr>
        <p:txBody>
          <a:bodyPr/>
          <a:lstStyle/>
          <a:p>
            <a:pPr eaLnBrk="1" hangingPunct="1">
              <a:spcBef>
                <a:spcPts val="1440"/>
              </a:spcBef>
            </a:pPr>
            <a:r>
              <a:rPr lang="en-GB" altLang="en-US" sz="2400" dirty="0">
                <a:latin typeface="Tahoma" panose="020B0604030504040204" pitchFamily="34" charset="0"/>
                <a:cs typeface="Tahoma" panose="020B0604030504040204" pitchFamily="34" charset="0"/>
              </a:rPr>
              <a:t>Check your child has completed their homework and it is packed for the relevant lesson and due day. </a:t>
            </a:r>
          </a:p>
          <a:p>
            <a:pPr eaLnBrk="1" hangingPunct="1">
              <a:spcBef>
                <a:spcPts val="1440"/>
              </a:spcBef>
            </a:pPr>
            <a:r>
              <a:rPr lang="en-GB" altLang="en-US" sz="2400" dirty="0">
                <a:latin typeface="Tahoma" panose="020B0604030504040204" pitchFamily="34" charset="0"/>
                <a:cs typeface="Tahoma" panose="020B0604030504040204" pitchFamily="34" charset="0"/>
              </a:rPr>
              <a:t>Make homework a positive experience by praising your child when they complete it early in the evening</a:t>
            </a:r>
          </a:p>
          <a:p>
            <a:pPr eaLnBrk="1" hangingPunct="1">
              <a:spcBef>
                <a:spcPts val="1440"/>
              </a:spcBef>
            </a:pPr>
            <a:r>
              <a:rPr lang="en-GB" altLang="en-US" sz="2400" dirty="0">
                <a:latin typeface="Tahoma" panose="020B0604030504040204" pitchFamily="34" charset="0"/>
                <a:cs typeface="Tahoma" panose="020B0604030504040204" pitchFamily="34" charset="0"/>
              </a:rPr>
              <a:t>Remember that your child has access to the Learning Resource Centre before and after school,  and at break time and lunchtime if they wish to do some homework there</a:t>
            </a:r>
          </a:p>
          <a:p>
            <a:pPr eaLnBrk="1" hangingPunct="1">
              <a:lnSpc>
                <a:spcPct val="80000"/>
              </a:lnSpc>
            </a:pPr>
            <a:endParaRPr lang="en-GB" altLang="en-US" sz="1600" dirty="0"/>
          </a:p>
        </p:txBody>
      </p:sp>
      <p:pic>
        <p:nvPicPr>
          <p:cNvPr id="29706" name="Picture 10" descr="IMG_12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77537" y="4802762"/>
            <a:ext cx="244792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0" y="0"/>
            <a:ext cx="1828800" cy="6858000"/>
            <a:chOff x="1524000" y="0"/>
            <a:chExt cx="1828800" cy="6858000"/>
          </a:xfrm>
        </p:grpSpPr>
        <p:sp>
          <p:nvSpPr>
            <p:cNvPr id="12"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4"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5"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7" name="Picture 12" descr="StGreglogo06boldYEL"/>
            <p:cNvPicPr>
              <a:picLocks noChangeAspect="1" noChangeArrowheads="1"/>
            </p:cNvPicPr>
            <p:nvPr/>
          </p:nvPicPr>
          <p:blipFill>
            <a:blip r:embed="rId4">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p:nvPr/>
        </p:nvSpPr>
        <p:spPr>
          <a:xfrm>
            <a:off x="2456761" y="333375"/>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HOMEWORK</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8783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828800" cy="6858000"/>
            <a:chOff x="1524000" y="0"/>
            <a:chExt cx="1828800" cy="6858000"/>
          </a:xfrm>
        </p:grpSpPr>
        <p:sp>
          <p:nvSpPr>
            <p:cNvPr id="11"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2"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4"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6" name="Picture 12" descr="StGreglogo06boldYEL"/>
            <p:cNvPicPr>
              <a:picLocks noChangeAspect="1" noChangeArrowheads="1"/>
            </p:cNvPicPr>
            <p:nvPr/>
          </p:nvPicPr>
          <p:blipFill>
            <a:blip r:embed="rId3">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2456761" y="333375"/>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SCHOOL UNIFORM</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135159975"/>
              </p:ext>
            </p:extLst>
          </p:nvPr>
        </p:nvGraphicFramePr>
        <p:xfrm>
          <a:off x="2456760" y="1164372"/>
          <a:ext cx="9025994" cy="5334000"/>
        </p:xfrm>
        <a:graphic>
          <a:graphicData uri="http://schemas.openxmlformats.org/drawingml/2006/table">
            <a:tbl>
              <a:tblPr firstRow="1" bandRow="1">
                <a:tableStyleId>{5C22544A-7EE6-4342-B048-85BDC9FD1C3A}</a:tableStyleId>
              </a:tblPr>
              <a:tblGrid>
                <a:gridCol w="4512997">
                  <a:extLst>
                    <a:ext uri="{9D8B030D-6E8A-4147-A177-3AD203B41FA5}">
                      <a16:colId xmlns:a16="http://schemas.microsoft.com/office/drawing/2014/main" val="2297177986"/>
                    </a:ext>
                  </a:extLst>
                </a:gridCol>
                <a:gridCol w="4512997">
                  <a:extLst>
                    <a:ext uri="{9D8B030D-6E8A-4147-A177-3AD203B41FA5}">
                      <a16:colId xmlns:a16="http://schemas.microsoft.com/office/drawing/2014/main" val="4006740997"/>
                    </a:ext>
                  </a:extLst>
                </a:gridCol>
              </a:tblGrid>
              <a:tr h="5007828">
                <a:tc>
                  <a:txBody>
                    <a:bodyPr/>
                    <a:lstStyle/>
                    <a:p>
                      <a:r>
                        <a:rPr lang="en-GB" sz="3200" b="1" dirty="0"/>
                        <a:t>Boys</a:t>
                      </a:r>
                      <a:endParaRPr lang="en-GB" sz="3200" dirty="0"/>
                    </a:p>
                    <a:p>
                      <a:r>
                        <a:rPr lang="en-GB" sz="2400" dirty="0"/>
                        <a:t>Royal blue blazer with badge</a:t>
                      </a:r>
                    </a:p>
                    <a:p>
                      <a:r>
                        <a:rPr lang="en-GB" sz="2400" b="1" dirty="0"/>
                        <a:t>Lower School </a:t>
                      </a:r>
                      <a:r>
                        <a:rPr lang="en-GB" sz="2400" dirty="0"/>
                        <a:t>Blue shirt (Tucked in)</a:t>
                      </a:r>
                    </a:p>
                    <a:p>
                      <a:r>
                        <a:rPr lang="en-GB" sz="2400" dirty="0"/>
                        <a:t>School tie: 6 stripes visible (Top button fastened)</a:t>
                      </a:r>
                    </a:p>
                    <a:p>
                      <a:r>
                        <a:rPr lang="en-GB" sz="2400" b="1" dirty="0"/>
                        <a:t>Upper School </a:t>
                      </a:r>
                      <a:r>
                        <a:rPr lang="en-GB" sz="2400" dirty="0"/>
                        <a:t>White shirt (Tucked in)</a:t>
                      </a:r>
                    </a:p>
                    <a:p>
                      <a:r>
                        <a:rPr lang="en-GB" sz="2400" dirty="0"/>
                        <a:t>School Tie: School badge visible (Top button fastened)</a:t>
                      </a:r>
                    </a:p>
                    <a:p>
                      <a:r>
                        <a:rPr lang="en-GB" sz="2400" dirty="0"/>
                        <a:t>Black formal trousers (No jeans/cord/denim/ skinny/tight fit trousers)</a:t>
                      </a:r>
                    </a:p>
                    <a:p>
                      <a:r>
                        <a:rPr lang="en-GB" sz="2400" dirty="0"/>
                        <a:t>Plain black socks </a:t>
                      </a:r>
                    </a:p>
                  </a:txBody>
                  <a:tcPr/>
                </a:tc>
                <a:tc>
                  <a:txBody>
                    <a:bodyPr/>
                    <a:lstStyle/>
                    <a:p>
                      <a:r>
                        <a:rPr lang="en-GB" sz="3200" b="1" dirty="0"/>
                        <a:t>Girls</a:t>
                      </a:r>
                      <a:endParaRPr lang="en-GB" sz="3200" dirty="0"/>
                    </a:p>
                    <a:p>
                      <a:r>
                        <a:rPr lang="en-GB" sz="2400" dirty="0"/>
                        <a:t>Royal blue blazer with badge</a:t>
                      </a:r>
                    </a:p>
                    <a:p>
                      <a:r>
                        <a:rPr lang="en-GB" sz="2400" b="1" dirty="0"/>
                        <a:t>Lower School: </a:t>
                      </a:r>
                      <a:r>
                        <a:rPr lang="en-GB" sz="2400" dirty="0"/>
                        <a:t>Blue revere neck blouse (Tucked in)</a:t>
                      </a:r>
                    </a:p>
                    <a:p>
                      <a:r>
                        <a:rPr lang="en-GB" sz="2400" b="1" dirty="0"/>
                        <a:t>Upper School: </a:t>
                      </a:r>
                      <a:r>
                        <a:rPr lang="en-GB" sz="2400" dirty="0"/>
                        <a:t>White revere neck blouse (Tucked in)</a:t>
                      </a:r>
                    </a:p>
                    <a:p>
                      <a:r>
                        <a:rPr lang="en-GB" sz="2400" dirty="0"/>
                        <a:t>Black formal trousers or </a:t>
                      </a:r>
                      <a:r>
                        <a:rPr lang="en-GB" sz="2400" b="1" dirty="0"/>
                        <a:t>knee length badged </a:t>
                      </a:r>
                      <a:r>
                        <a:rPr lang="en-GB" sz="2400" dirty="0"/>
                        <a:t>school skirt</a:t>
                      </a:r>
                    </a:p>
                    <a:p>
                      <a:r>
                        <a:rPr lang="en-GB" sz="2400" dirty="0"/>
                        <a:t>Knee/ankle length Plain black socks or tights. No ‘over the knee’ or trainer socks</a:t>
                      </a:r>
                    </a:p>
                    <a:p>
                      <a:endParaRPr lang="en-GB" sz="2400" dirty="0"/>
                    </a:p>
                  </a:txBody>
                  <a:tcPr/>
                </a:tc>
                <a:extLst>
                  <a:ext uri="{0D108BD9-81ED-4DB2-BD59-A6C34878D82A}">
                    <a16:rowId xmlns:a16="http://schemas.microsoft.com/office/drawing/2014/main" val="3350007684"/>
                  </a:ext>
                </a:extLst>
              </a:tr>
            </a:tbl>
          </a:graphicData>
        </a:graphic>
      </p:graphicFrame>
    </p:spTree>
    <p:extLst>
      <p:ext uri="{BB962C8B-B14F-4D97-AF65-F5344CB8AC3E}">
        <p14:creationId xmlns:p14="http://schemas.microsoft.com/office/powerpoint/2010/main" val="333163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828800" cy="6858000"/>
            <a:chOff x="1524000" y="0"/>
            <a:chExt cx="1828800" cy="6858000"/>
          </a:xfrm>
        </p:grpSpPr>
        <p:sp>
          <p:nvSpPr>
            <p:cNvPr id="11"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2"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4"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6" name="Picture 12" descr="StGreglogo06boldYEL"/>
            <p:cNvPicPr>
              <a:picLocks noChangeAspect="1" noChangeArrowheads="1"/>
            </p:cNvPicPr>
            <p:nvPr/>
          </p:nvPicPr>
          <p:blipFill>
            <a:blip r:embed="rId3">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2456761" y="333375"/>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SCHOOL UNIFORM</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graphicFrame>
        <p:nvGraphicFramePr>
          <p:cNvPr id="3" name="Table 3">
            <a:extLst>
              <a:ext uri="{FF2B5EF4-FFF2-40B4-BE49-F238E27FC236}">
                <a16:creationId xmlns:a16="http://schemas.microsoft.com/office/drawing/2014/main" id="{0B1F8ED5-DD0C-4ED2-AD8E-DDDFD4332C40}"/>
              </a:ext>
            </a:extLst>
          </p:cNvPr>
          <p:cNvGraphicFramePr>
            <a:graphicFrameLocks noGrp="1"/>
          </p:cNvGraphicFramePr>
          <p:nvPr>
            <p:extLst>
              <p:ext uri="{D42A27DB-BD31-4B8C-83A1-F6EECF244321}">
                <p14:modId xmlns:p14="http://schemas.microsoft.com/office/powerpoint/2010/main" val="2589049001"/>
              </p:ext>
            </p:extLst>
          </p:nvPr>
        </p:nvGraphicFramePr>
        <p:xfrm>
          <a:off x="2036762" y="1164372"/>
          <a:ext cx="9847990" cy="5564529"/>
        </p:xfrm>
        <a:graphic>
          <a:graphicData uri="http://schemas.openxmlformats.org/drawingml/2006/table">
            <a:tbl>
              <a:tblPr firstRow="1" bandRow="1">
                <a:tableStyleId>{F5AB1C69-6EDB-4FF4-983F-18BD219EF322}</a:tableStyleId>
              </a:tblPr>
              <a:tblGrid>
                <a:gridCol w="9847990">
                  <a:extLst>
                    <a:ext uri="{9D8B030D-6E8A-4147-A177-3AD203B41FA5}">
                      <a16:colId xmlns:a16="http://schemas.microsoft.com/office/drawing/2014/main" val="1882305486"/>
                    </a:ext>
                  </a:extLst>
                </a:gridCol>
              </a:tblGrid>
              <a:tr h="2356044">
                <a:tc>
                  <a:txBody>
                    <a:bodyPr/>
                    <a:lstStyle/>
                    <a:p>
                      <a:pPr>
                        <a:spcBef>
                          <a:spcPts val="0"/>
                        </a:spcBef>
                        <a:spcAft>
                          <a:spcPts val="0"/>
                        </a:spcAft>
                      </a:pPr>
                      <a:r>
                        <a:rPr lang="en-GB" sz="2400" b="1" dirty="0"/>
                        <a:t>Jumper</a:t>
                      </a:r>
                      <a:r>
                        <a:rPr lang="en-GB" sz="2400" b="0" dirty="0"/>
                        <a:t> (optional): if worn must be school badged jumper</a:t>
                      </a:r>
                    </a:p>
                    <a:p>
                      <a:pPr>
                        <a:spcBef>
                          <a:spcPts val="0"/>
                        </a:spcBef>
                        <a:spcAft>
                          <a:spcPts val="0"/>
                        </a:spcAft>
                      </a:pPr>
                      <a:r>
                        <a:rPr lang="en-GB" sz="2400" b="1" dirty="0"/>
                        <a:t>Shoes</a:t>
                      </a:r>
                      <a:r>
                        <a:rPr lang="en-GB" sz="2400" b="0" dirty="0"/>
                        <a:t>: Formal black leather, flat heeled, no extremes of style.  Boots, canvas shoes, trainers are not permitted.</a:t>
                      </a:r>
                    </a:p>
                    <a:p>
                      <a:pPr>
                        <a:spcBef>
                          <a:spcPts val="0"/>
                        </a:spcBef>
                        <a:spcAft>
                          <a:spcPts val="0"/>
                        </a:spcAft>
                      </a:pPr>
                      <a:r>
                        <a:rPr lang="en-GB" sz="2400" b="1" dirty="0"/>
                        <a:t>Outdoor Coats/Jackets</a:t>
                      </a:r>
                      <a:r>
                        <a:rPr lang="en-GB" sz="2400" b="0" dirty="0"/>
                        <a:t>: Suitable style for school wear and be removed when in the school building.  Fashion/leather/denim jackets are unacceptable.</a:t>
                      </a:r>
                    </a:p>
                    <a:p>
                      <a:pPr>
                        <a:spcBef>
                          <a:spcPts val="0"/>
                        </a:spcBef>
                        <a:spcAft>
                          <a:spcPts val="0"/>
                        </a:spcAft>
                      </a:pPr>
                      <a:r>
                        <a:rPr lang="en-GB" sz="2400" b="1" dirty="0"/>
                        <a:t>Headscarves</a:t>
                      </a:r>
                      <a:r>
                        <a:rPr lang="en-GB" sz="2400" b="0" dirty="0"/>
                        <a:t> – if worn, for religious reasons, must be</a:t>
                      </a:r>
                      <a:r>
                        <a:rPr lang="en-GB" sz="2400" b="0" baseline="0" dirty="0"/>
                        <a:t> plain black/dark blue</a:t>
                      </a:r>
                      <a:endParaRPr lang="en-GB" sz="2400" b="0" dirty="0"/>
                    </a:p>
                    <a:p>
                      <a:endParaRPr lang="en-US" dirty="0"/>
                    </a:p>
                  </a:txBody>
                  <a:tcPr/>
                </a:tc>
                <a:extLst>
                  <a:ext uri="{0D108BD9-81ED-4DB2-BD59-A6C34878D82A}">
                    <a16:rowId xmlns:a16="http://schemas.microsoft.com/office/drawing/2014/main" val="1902616048"/>
                  </a:ext>
                </a:extLst>
              </a:tr>
              <a:tr h="3004209">
                <a:tc>
                  <a:txBody>
                    <a:bodyPr/>
                    <a:lstStyle/>
                    <a:p>
                      <a:pPr>
                        <a:spcBef>
                          <a:spcPts val="600"/>
                        </a:spcBef>
                        <a:spcAft>
                          <a:spcPts val="600"/>
                        </a:spcAft>
                      </a:pPr>
                      <a:r>
                        <a:rPr lang="en-GB" sz="2400" b="1" kern="1400" dirty="0"/>
                        <a:t>Jewellery</a:t>
                      </a:r>
                      <a:r>
                        <a:rPr lang="en-GB" sz="2400" kern="1400" dirty="0"/>
                        <a:t>: cross/chain/watch/one pair of plain stud earrings only</a:t>
                      </a:r>
                    </a:p>
                    <a:p>
                      <a:pPr>
                        <a:spcBef>
                          <a:spcPts val="600"/>
                        </a:spcBef>
                        <a:spcAft>
                          <a:spcPts val="600"/>
                        </a:spcAft>
                      </a:pPr>
                      <a:r>
                        <a:rPr lang="en-GB" sz="2400" b="1" kern="1400" dirty="0"/>
                        <a:t>Makeup</a:t>
                      </a:r>
                      <a:r>
                        <a:rPr lang="en-GB" sz="2400" kern="1400" dirty="0"/>
                        <a:t>: not allowed.  No false eyelashes.</a:t>
                      </a:r>
                    </a:p>
                    <a:p>
                      <a:pPr>
                        <a:spcBef>
                          <a:spcPts val="600"/>
                        </a:spcBef>
                        <a:spcAft>
                          <a:spcPts val="600"/>
                        </a:spcAft>
                      </a:pPr>
                      <a:r>
                        <a:rPr lang="en-GB" sz="2400" b="1" kern="1400" dirty="0"/>
                        <a:t>Nails</a:t>
                      </a:r>
                      <a:r>
                        <a:rPr lang="en-GB" sz="2400" kern="1400" dirty="0"/>
                        <a:t>: no varnish, or false gel/ shellac/acrylic nails allowed</a:t>
                      </a:r>
                    </a:p>
                    <a:p>
                      <a:r>
                        <a:rPr lang="en-GB" sz="2400" b="1" kern="1400" dirty="0"/>
                        <a:t>Haircuts</a:t>
                      </a:r>
                      <a:r>
                        <a:rPr lang="en-GB" sz="2400" kern="1400" dirty="0"/>
                        <a:t>: no dyed/coloured/shaved/ridged/extreme styles</a:t>
                      </a:r>
                    </a:p>
                    <a:p>
                      <a:r>
                        <a:rPr lang="en-GB" sz="2400" b="1" kern="1400" dirty="0"/>
                        <a:t>Tattoos</a:t>
                      </a:r>
                      <a:r>
                        <a:rPr lang="en-GB" sz="2400" kern="1400" dirty="0"/>
                        <a:t>: no temporary tattoos/Henna designs on hands/legs are allowed</a:t>
                      </a:r>
                    </a:p>
                    <a:p>
                      <a:endParaRPr lang="en-US" dirty="0"/>
                    </a:p>
                  </a:txBody>
                  <a:tcPr/>
                </a:tc>
                <a:extLst>
                  <a:ext uri="{0D108BD9-81ED-4DB2-BD59-A6C34878D82A}">
                    <a16:rowId xmlns:a16="http://schemas.microsoft.com/office/drawing/2014/main" val="2216525580"/>
                  </a:ext>
                </a:extLst>
              </a:tr>
            </a:tbl>
          </a:graphicData>
        </a:graphic>
      </p:graphicFrame>
    </p:spTree>
    <p:extLst>
      <p:ext uri="{BB962C8B-B14F-4D97-AF65-F5344CB8AC3E}">
        <p14:creationId xmlns:p14="http://schemas.microsoft.com/office/powerpoint/2010/main" val="196714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828800" cy="6858000"/>
            <a:chOff x="1524000" y="0"/>
            <a:chExt cx="1828800" cy="6858000"/>
          </a:xfrm>
        </p:grpSpPr>
        <p:sp>
          <p:nvSpPr>
            <p:cNvPr id="11"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2"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4"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6" name="Picture 12" descr="StGreglogo06boldYEL"/>
            <p:cNvPicPr>
              <a:picLocks noChangeAspect="1" noChangeArrowheads="1"/>
            </p:cNvPicPr>
            <p:nvPr/>
          </p:nvPicPr>
          <p:blipFill>
            <a:blip r:embed="rId3">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2456761" y="333375"/>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SCHOOL UNIFORM</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sp>
        <p:nvSpPr>
          <p:cNvPr id="8" name="TextBox 7"/>
          <p:cNvSpPr txBox="1"/>
          <p:nvPr/>
        </p:nvSpPr>
        <p:spPr>
          <a:xfrm>
            <a:off x="2029481" y="1050970"/>
            <a:ext cx="5267150" cy="5509200"/>
          </a:xfrm>
          <a:prstGeom prst="rect">
            <a:avLst/>
          </a:prstGeom>
          <a:noFill/>
        </p:spPr>
        <p:txBody>
          <a:bodyPr wrap="square" rtlCol="0">
            <a:spAutoFit/>
          </a:bodyPr>
          <a:lstStyle/>
          <a:p>
            <a:r>
              <a:rPr lang="en-GB" sz="2800" b="1" dirty="0"/>
              <a:t>PE Clothing </a:t>
            </a:r>
            <a:r>
              <a:rPr lang="en-GB" sz="2400" b="1" dirty="0"/>
              <a:t>(From September 2020)</a:t>
            </a:r>
            <a:endParaRPr lang="en-GB" sz="3200" dirty="0"/>
          </a:p>
          <a:p>
            <a:endParaRPr lang="en-GB" sz="1200" b="1" dirty="0"/>
          </a:p>
          <a:p>
            <a:r>
              <a:rPr lang="en-GB" sz="2400" b="1" dirty="0"/>
              <a:t>Boys and Girls</a:t>
            </a:r>
            <a:endParaRPr lang="en-GB" sz="2400" dirty="0"/>
          </a:p>
          <a:p>
            <a:r>
              <a:rPr lang="en-GB" sz="2400" dirty="0"/>
              <a:t>Navy Sports Top (Badged)</a:t>
            </a:r>
          </a:p>
          <a:p>
            <a:r>
              <a:rPr lang="en-GB" sz="2400" dirty="0"/>
              <a:t>Navy shorts (Badged)</a:t>
            </a:r>
          </a:p>
          <a:p>
            <a:r>
              <a:rPr lang="en-GB" sz="2400" dirty="0"/>
              <a:t>Navy socks</a:t>
            </a:r>
          </a:p>
          <a:p>
            <a:r>
              <a:rPr lang="en-GB" sz="2400" dirty="0"/>
              <a:t>Navy tracksuit (Badged) (Full tracksuit or individual items e.g. tracksuit top/ bottoms.)</a:t>
            </a:r>
          </a:p>
          <a:p>
            <a:r>
              <a:rPr lang="en-GB" sz="2400" dirty="0"/>
              <a:t>Sports trainers (Pumps/converse style trainers are strictly not permitted in the interest of health and safety)</a:t>
            </a:r>
          </a:p>
          <a:p>
            <a:r>
              <a:rPr lang="en-GB" sz="2400" dirty="0"/>
              <a:t>Studded boots for winter sports</a:t>
            </a:r>
            <a:r>
              <a:rPr lang="en-GB" sz="2400" b="1" dirty="0"/>
              <a:t> </a:t>
            </a:r>
            <a:endParaRPr lang="en-GB" sz="2400" dirty="0"/>
          </a:p>
          <a:p>
            <a:r>
              <a:rPr lang="en-GB" sz="2400" b="1" dirty="0"/>
              <a:t>Additional Equipment: </a:t>
            </a:r>
            <a:r>
              <a:rPr lang="en-GB" sz="2400" dirty="0"/>
              <a:t>Gum shields* Shin pads*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255049009"/>
              </p:ext>
            </p:extLst>
          </p:nvPr>
        </p:nvGraphicFramePr>
        <p:xfrm>
          <a:off x="7636348" y="2213622"/>
          <a:ext cx="2604008" cy="1037250"/>
        </p:xfrm>
        <a:graphic>
          <a:graphicData uri="http://schemas.openxmlformats.org/drawingml/2006/table">
            <a:tbl>
              <a:tblPr/>
              <a:tblGrid>
                <a:gridCol w="2604008">
                  <a:extLst>
                    <a:ext uri="{9D8B030D-6E8A-4147-A177-3AD203B41FA5}">
                      <a16:colId xmlns:a16="http://schemas.microsoft.com/office/drawing/2014/main" val="2069403498"/>
                    </a:ext>
                  </a:extLst>
                </a:gridCol>
              </a:tblGrid>
              <a:tr h="100902">
                <a:tc>
                  <a:txBody>
                    <a:bodyPr/>
                    <a:lstStyle/>
                    <a:p>
                      <a:pPr marR="7950" indent="0" algn="just" rtl="0">
                        <a:lnSpc>
                          <a:spcPct val="119000"/>
                        </a:lnSpc>
                        <a:spcBef>
                          <a:spcPts val="0"/>
                        </a:spcBef>
                        <a:spcAft>
                          <a:spcPts val="0"/>
                        </a:spcAft>
                      </a:pPr>
                      <a:endParaRPr lang="en-GB" sz="1000" kern="1400" dirty="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tcPr>
                </a:tc>
                <a:extLst>
                  <a:ext uri="{0D108BD9-81ED-4DB2-BD59-A6C34878D82A}">
                    <a16:rowId xmlns:a16="http://schemas.microsoft.com/office/drawing/2014/main" val="204126797"/>
                  </a:ext>
                </a:extLst>
              </a:tr>
              <a:tr h="275928">
                <a:tc>
                  <a:txBody>
                    <a:bodyPr/>
                    <a:lstStyle/>
                    <a:p>
                      <a:pPr marR="7950" indent="0" algn="just" rtl="0">
                        <a:lnSpc>
                          <a:spcPct val="119000"/>
                        </a:lnSpc>
                        <a:spcBef>
                          <a:spcPts val="0"/>
                        </a:spcBef>
                        <a:spcAft>
                          <a:spcPts val="0"/>
                        </a:spcAft>
                      </a:pPr>
                      <a:endParaRPr lang="en-GB" sz="1000" kern="1400" dirty="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tcPr>
                </a:tc>
                <a:extLst>
                  <a:ext uri="{0D108BD9-81ED-4DB2-BD59-A6C34878D82A}">
                    <a16:rowId xmlns:a16="http://schemas.microsoft.com/office/drawing/2014/main" val="591396529"/>
                  </a:ext>
                </a:extLst>
              </a:tr>
              <a:tr h="275928">
                <a:tc>
                  <a:txBody>
                    <a:bodyPr/>
                    <a:lstStyle/>
                    <a:p>
                      <a:pPr marR="7950" indent="0" algn="just" rtl="0">
                        <a:lnSpc>
                          <a:spcPct val="119000"/>
                        </a:lnSpc>
                        <a:spcBef>
                          <a:spcPts val="0"/>
                        </a:spcBef>
                        <a:spcAft>
                          <a:spcPts val="0"/>
                        </a:spcAft>
                      </a:pPr>
                      <a:endParaRPr lang="en-GB" sz="1000" kern="1400" dirty="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tcPr>
                </a:tc>
                <a:extLst>
                  <a:ext uri="{0D108BD9-81ED-4DB2-BD59-A6C34878D82A}">
                    <a16:rowId xmlns:a16="http://schemas.microsoft.com/office/drawing/2014/main" val="1967838795"/>
                  </a:ext>
                </a:extLst>
              </a:tr>
              <a:tr h="158800">
                <a:tc>
                  <a:txBody>
                    <a:bodyPr/>
                    <a:lstStyle/>
                    <a:p>
                      <a:pPr marR="7950" indent="0" algn="just" rtl="0">
                        <a:lnSpc>
                          <a:spcPct val="119000"/>
                        </a:lnSpc>
                        <a:spcBef>
                          <a:spcPts val="0"/>
                        </a:spcBef>
                        <a:spcAft>
                          <a:spcPts val="0"/>
                        </a:spcAft>
                      </a:pPr>
                      <a:endParaRPr lang="en-GB" sz="1000" kern="1400" dirty="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tcPr>
                </a:tc>
                <a:extLst>
                  <a:ext uri="{0D108BD9-81ED-4DB2-BD59-A6C34878D82A}">
                    <a16:rowId xmlns:a16="http://schemas.microsoft.com/office/drawing/2014/main" val="28153020"/>
                  </a:ext>
                </a:extLst>
              </a:tr>
            </a:tbl>
          </a:graphicData>
        </a:graphic>
      </p:graphicFrame>
      <p:sp>
        <p:nvSpPr>
          <p:cNvPr id="3" name="Control 1"/>
          <p:cNvSpPr>
            <a:spLocks noChangeArrowheads="1" noChangeShapeType="1"/>
          </p:cNvSpPr>
          <p:nvPr/>
        </p:nvSpPr>
        <p:spPr bwMode="auto">
          <a:xfrm>
            <a:off x="7822340" y="5826393"/>
            <a:ext cx="2603500" cy="25257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13" name="Group 12"/>
          <p:cNvGrpSpPr/>
          <p:nvPr/>
        </p:nvGrpSpPr>
        <p:grpSpPr>
          <a:xfrm>
            <a:off x="7439833" y="1241575"/>
            <a:ext cx="4307274" cy="3283669"/>
            <a:chOff x="7685762" y="1720914"/>
            <a:chExt cx="3855074" cy="289265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55" y="2159687"/>
              <a:ext cx="1360614" cy="243762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9761" y="2159687"/>
              <a:ext cx="1328219" cy="2437626"/>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2771" y="1753416"/>
              <a:ext cx="923274" cy="1316318"/>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a:spLocks noChangeArrowheads="1"/>
            </p:cNvSpPr>
            <p:nvPr/>
          </p:nvSpPr>
          <p:spPr bwMode="auto">
            <a:xfrm>
              <a:off x="7685762" y="1720914"/>
              <a:ext cx="3855074" cy="28926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52771" y="3134737"/>
              <a:ext cx="923274" cy="1446325"/>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8"/>
            <p:cNvSpPr txBox="1">
              <a:spLocks noChangeArrowheads="1"/>
            </p:cNvSpPr>
            <p:nvPr/>
          </p:nvSpPr>
          <p:spPr bwMode="auto">
            <a:xfrm>
              <a:off x="7803273" y="1827184"/>
              <a:ext cx="2593937" cy="406271"/>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Boys               Girls</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grpSp>
      <p:sp>
        <p:nvSpPr>
          <p:cNvPr id="18" name="Rounded Rectangle 9"/>
          <p:cNvSpPr>
            <a:spLocks/>
          </p:cNvSpPr>
          <p:nvPr/>
        </p:nvSpPr>
        <p:spPr bwMode="auto">
          <a:xfrm>
            <a:off x="7296631" y="5378921"/>
            <a:ext cx="4713661" cy="1256452"/>
          </a:xfrm>
          <a:prstGeom prst="roundRect">
            <a:avLst>
              <a:gd name="adj" fmla="val 16667"/>
            </a:avLst>
          </a:prstGeom>
          <a:solidFill>
            <a:schemeClr val="accent5">
              <a:lumMod val="60000"/>
              <a:lumOff val="4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bg1"/>
                </a:solidFill>
                <a:effectLst/>
                <a:latin typeface="Calibri" panose="020F0502020204030204" pitchFamily="34" charset="0"/>
              </a:rPr>
              <a:t>Uniform Suppliers</a:t>
            </a:r>
          </a:p>
          <a:p>
            <a:pPr lvl="0" algn="ctr" eaLnBrk="0" fontAlgn="base" hangingPunct="0">
              <a:spcBef>
                <a:spcPct val="0"/>
              </a:spcBef>
              <a:spcAft>
                <a:spcPct val="0"/>
              </a:spcAft>
            </a:pPr>
            <a:r>
              <a:rPr kumimoji="0" lang="en-GB" altLang="en-US" b="1" i="0" u="none" strike="noStrike" cap="none" normalizeH="0" baseline="0" dirty="0">
                <a:ln>
                  <a:noFill/>
                </a:ln>
                <a:solidFill>
                  <a:schemeClr val="bg1"/>
                </a:solidFill>
                <a:effectLst/>
                <a:latin typeface="Calibri" panose="020F0502020204030204" pitchFamily="34" charset="0"/>
                <a:hlinkClick r:id="rId8"/>
              </a:rPr>
              <a:t>Touchline School Wear </a:t>
            </a:r>
            <a:r>
              <a:rPr kumimoji="0" lang="en-GB" altLang="en-US" b="1" i="0" u="none" strike="noStrike" cap="none" normalizeH="0" baseline="0" dirty="0">
                <a:ln>
                  <a:noFill/>
                </a:ln>
                <a:solidFill>
                  <a:schemeClr val="bg1"/>
                </a:solidFill>
                <a:effectLst/>
                <a:latin typeface="Calibri" panose="020F0502020204030204" pitchFamily="34" charset="0"/>
              </a:rPr>
              <a:t>     Tel: 01925 413777</a:t>
            </a:r>
            <a:endParaRPr lang="en-GB" dirty="0"/>
          </a:p>
          <a:p>
            <a:pPr lvl="0" algn="ctr" eaLnBrk="0" fontAlgn="base" hangingPunct="0">
              <a:spcBef>
                <a:spcPct val="0"/>
              </a:spcBef>
              <a:spcAft>
                <a:spcPct val="0"/>
              </a:spcAft>
            </a:pPr>
            <a:r>
              <a:rPr kumimoji="0" lang="en-GB" altLang="en-US" b="1" i="0" u="none" strike="noStrike" cap="none" normalizeH="0" baseline="0" dirty="0">
                <a:ln>
                  <a:noFill/>
                </a:ln>
                <a:solidFill>
                  <a:schemeClr val="bg1"/>
                </a:solidFill>
                <a:effectLst/>
                <a:latin typeface="Calibri" panose="020F0502020204030204" pitchFamily="34" charset="0"/>
                <a:hlinkClick r:id="rId9"/>
              </a:rPr>
              <a:t>Warrington School Wear  </a:t>
            </a:r>
            <a:r>
              <a:rPr kumimoji="0" lang="en-GB" altLang="en-US" b="1" i="0" u="none" strike="noStrike" cap="none" normalizeH="0" baseline="0" dirty="0">
                <a:ln>
                  <a:noFill/>
                </a:ln>
                <a:solidFill>
                  <a:schemeClr val="bg1"/>
                </a:solidFill>
                <a:effectLst/>
                <a:latin typeface="Calibri" panose="020F0502020204030204" pitchFamily="34" charset="0"/>
              </a:rPr>
              <a:t>Tel: 01925 576868</a:t>
            </a:r>
            <a:endParaRPr kumimoji="0" lang="en-US" altLang="en-US" b="0" i="0" u="none" strike="noStrike" cap="none" normalizeH="0" baseline="0" dirty="0">
              <a:ln>
                <a:noFill/>
              </a:ln>
              <a:solidFill>
                <a:schemeClr val="bg1"/>
              </a:solidFill>
              <a:effectLst/>
              <a:latin typeface="Arial" panose="020B0604020202020204" pitchFamily="34" charset="0"/>
            </a:endParaRPr>
          </a:p>
        </p:txBody>
      </p:sp>
      <p:sp>
        <p:nvSpPr>
          <p:cNvPr id="19" name="Text Box 10"/>
          <p:cNvSpPr txBox="1">
            <a:spLocks noChangeArrowheads="1"/>
          </p:cNvSpPr>
          <p:nvPr/>
        </p:nvSpPr>
        <p:spPr bwMode="auto">
          <a:xfrm>
            <a:off x="7439833" y="4630841"/>
            <a:ext cx="4570459" cy="7480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*As recommended by Association for Physical Education (AFPE) in safety legislation.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452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2" descr="Cashless vending machine.JPG"/>
          <p:cNvPicPr>
            <a:picLocks noChangeAspect="1" noChangeArrowheads="1"/>
          </p:cNvPicPr>
          <p:nvPr/>
        </p:nvPicPr>
        <p:blipFill>
          <a:blip r:embed="rId3">
            <a:extLst>
              <a:ext uri="{28A0092B-C50C-407E-A947-70E740481C1C}">
                <a14:useLocalDpi xmlns:a14="http://schemas.microsoft.com/office/drawing/2010/main" val="0"/>
              </a:ext>
            </a:extLst>
          </a:blip>
          <a:srcRect l="3751" t="5939" b="23750"/>
          <a:stretch>
            <a:fillRect/>
          </a:stretch>
        </p:blipFill>
        <p:spPr bwMode="auto">
          <a:xfrm rot="745645">
            <a:off x="9121510" y="1503342"/>
            <a:ext cx="2433015" cy="314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456761" y="1515849"/>
            <a:ext cx="6039420" cy="5268109"/>
          </a:xfrm>
          <a:prstGeom prst="rect">
            <a:avLst/>
          </a:prstGeom>
          <a:noFill/>
        </p:spPr>
        <p:txBody>
          <a:bodyPr wrap="square">
            <a:spAutoFit/>
          </a:bodyPr>
          <a:lstStyle/>
          <a:p>
            <a:pPr>
              <a:spcBef>
                <a:spcPts val="1440"/>
              </a:spcBef>
              <a:defRPr/>
            </a:pPr>
            <a:r>
              <a:rPr lang="en-GB" sz="2000" b="1" dirty="0">
                <a:latin typeface="Tahoma" panose="020B0604030504040204" pitchFamily="34" charset="0"/>
                <a:ea typeface="Tahoma" panose="020B0604030504040204" pitchFamily="34" charset="0"/>
                <a:cs typeface="Tahoma" panose="020B0604030504040204" pitchFamily="34" charset="0"/>
              </a:rPr>
              <a:t>Main Benefits</a:t>
            </a:r>
            <a:endParaRPr lang="en-GB" sz="2000" dirty="0">
              <a:latin typeface="Tahoma" panose="020B0604030504040204" pitchFamily="34" charset="0"/>
              <a:ea typeface="Tahoma" panose="020B0604030504040204" pitchFamily="34" charset="0"/>
              <a:cs typeface="Tahoma" panose="020B0604030504040204" pitchFamily="34" charset="0"/>
            </a:endParaRPr>
          </a:p>
          <a:p>
            <a:pPr>
              <a:spcBef>
                <a:spcPts val="1440"/>
              </a:spcBef>
              <a:defRPr/>
            </a:pPr>
            <a:r>
              <a:rPr lang="en-GB" sz="2000" dirty="0">
                <a:latin typeface="Tahoma" panose="020B0604030504040204" pitchFamily="34" charset="0"/>
                <a:ea typeface="Tahoma" panose="020B0604030504040204" pitchFamily="34" charset="0"/>
                <a:cs typeface="Tahoma" panose="020B0604030504040204" pitchFamily="34" charset="0"/>
              </a:rPr>
              <a:t>Convenient way of paying for school meals.  No more looking for change every morning.</a:t>
            </a:r>
          </a:p>
          <a:p>
            <a:pPr marL="271463" indent="-271463">
              <a:spcBef>
                <a:spcPts val="1440"/>
              </a:spcBef>
              <a:buFont typeface="Arial" pitchFamily="34" charset="0"/>
              <a:buChar char="•"/>
              <a:defRPr/>
            </a:pPr>
            <a:r>
              <a:rPr lang="en-GB" sz="2000" dirty="0">
                <a:latin typeface="Tahoma" panose="020B0604030504040204" pitchFamily="34" charset="0"/>
                <a:ea typeface="Tahoma" panose="020B0604030504040204" pitchFamily="34" charset="0"/>
                <a:cs typeface="Tahoma" panose="020B0604030504040204" pitchFamily="34" charset="0"/>
              </a:rPr>
              <a:t>Queuing times are reduced through increased speed of service.</a:t>
            </a:r>
          </a:p>
          <a:p>
            <a:pPr marL="271463" indent="-271463">
              <a:spcBef>
                <a:spcPts val="1440"/>
              </a:spcBef>
              <a:buFont typeface="Arial" pitchFamily="34" charset="0"/>
              <a:buChar char="•"/>
              <a:defRPr/>
            </a:pPr>
            <a:r>
              <a:rPr lang="en-GB" sz="2000" dirty="0">
                <a:latin typeface="Tahoma" panose="020B0604030504040204" pitchFamily="34" charset="0"/>
                <a:ea typeface="Tahoma" panose="020B0604030504040204" pitchFamily="34" charset="0"/>
                <a:cs typeface="Tahoma" panose="020B0604030504040204" pitchFamily="34" charset="0"/>
              </a:rPr>
              <a:t>Automatic free meal allocation with the pupil remaining anonymous.</a:t>
            </a:r>
          </a:p>
          <a:p>
            <a:pPr marL="271463" indent="-271463">
              <a:spcBef>
                <a:spcPts val="1440"/>
              </a:spcBef>
              <a:buFont typeface="Arial" pitchFamily="34" charset="0"/>
              <a:buChar char="•"/>
              <a:defRPr/>
            </a:pPr>
            <a:r>
              <a:rPr lang="en-GB" sz="2000" dirty="0">
                <a:latin typeface="Tahoma" panose="020B0604030504040204" pitchFamily="34" charset="0"/>
                <a:ea typeface="Tahoma" panose="020B0604030504040204" pitchFamily="34" charset="0"/>
                <a:cs typeface="Tahoma" panose="020B0604030504040204" pitchFamily="34" charset="0"/>
              </a:rPr>
              <a:t>A more efficient delivery of service helps the caterer to provide wholesome, healthy and enjoyable school meals at a low cost.</a:t>
            </a:r>
          </a:p>
          <a:p>
            <a:pPr marL="271463" indent="-271463">
              <a:spcBef>
                <a:spcPts val="1440"/>
              </a:spcBef>
              <a:buFont typeface="Arial" pitchFamily="34" charset="0"/>
              <a:buChar char="•"/>
              <a:defRPr/>
            </a:pPr>
            <a:r>
              <a:rPr lang="en-GB" sz="2000" dirty="0">
                <a:latin typeface="Tahoma" panose="020B0604030504040204" pitchFamily="34" charset="0"/>
                <a:ea typeface="Tahoma" panose="020B0604030504040204" pitchFamily="34" charset="0"/>
                <a:cs typeface="Tahoma" panose="020B0604030504040204" pitchFamily="34" charset="0"/>
              </a:rPr>
              <a:t>Add money to your child’s account by the School Gateway App or cash machine in school</a:t>
            </a:r>
          </a:p>
          <a:p>
            <a:pPr marL="271463" indent="-271463">
              <a:buFont typeface="Arial" pitchFamily="34" charset="0"/>
              <a:buChar char="•"/>
              <a:defRPr/>
            </a:pPr>
            <a:endParaRPr lang="en-GB" sz="2000" dirty="0">
              <a:latin typeface="Tahoma" panose="020B0604030504040204" pitchFamily="34" charset="0"/>
              <a:ea typeface="Tahoma" panose="020B0604030504040204" pitchFamily="34" charset="0"/>
              <a:cs typeface="Tahoma" panose="020B0604030504040204" pitchFamily="34" charset="0"/>
            </a:endParaRPr>
          </a:p>
          <a:p>
            <a:pPr>
              <a:defRPr/>
            </a:pPr>
            <a:endParaRPr lang="en-GB" dirty="0"/>
          </a:p>
        </p:txBody>
      </p:sp>
      <p:grpSp>
        <p:nvGrpSpPr>
          <p:cNvPr id="12" name="Group 11"/>
          <p:cNvGrpSpPr/>
          <p:nvPr/>
        </p:nvGrpSpPr>
        <p:grpSpPr>
          <a:xfrm>
            <a:off x="0" y="0"/>
            <a:ext cx="1828800" cy="6858000"/>
            <a:chOff x="1524000" y="0"/>
            <a:chExt cx="1828800" cy="6858000"/>
          </a:xfrm>
        </p:grpSpPr>
        <p:sp>
          <p:nvSpPr>
            <p:cNvPr id="13"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4"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6"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8" name="Picture 12" descr="StGreglogo06boldYEL"/>
            <p:cNvPicPr>
              <a:picLocks noChangeAspect="1" noChangeArrowheads="1"/>
            </p:cNvPicPr>
            <p:nvPr/>
          </p:nvPicPr>
          <p:blipFill>
            <a:blip r:embed="rId4">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2456761" y="333375"/>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CASHLESS VENDING</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pic>
        <p:nvPicPr>
          <p:cNvPr id="2" name="Picture 1"/>
          <p:cNvPicPr>
            <a:picLocks noChangeAspect="1"/>
          </p:cNvPicPr>
          <p:nvPr/>
        </p:nvPicPr>
        <p:blipFill>
          <a:blip r:embed="rId5"/>
          <a:stretch>
            <a:fillRect/>
          </a:stretch>
        </p:blipFill>
        <p:spPr>
          <a:xfrm rot="20411714">
            <a:off x="8575933" y="4678842"/>
            <a:ext cx="3305175" cy="1047750"/>
          </a:xfrm>
          <a:prstGeom prst="rect">
            <a:avLst/>
          </a:prstGeom>
        </p:spPr>
      </p:pic>
    </p:spTree>
    <p:extLst>
      <p:ext uri="{BB962C8B-B14F-4D97-AF65-F5344CB8AC3E}">
        <p14:creationId xmlns:p14="http://schemas.microsoft.com/office/powerpoint/2010/main" val="384562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3503613" y="333376"/>
            <a:ext cx="5541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en-US" altLang="en-US" sz="4000" b="1">
              <a:latin typeface="Comic Sans MS" panose="030F0702030302020204" pitchFamily="66" charset="0"/>
            </a:endParaRPr>
          </a:p>
        </p:txBody>
      </p:sp>
      <p:sp>
        <p:nvSpPr>
          <p:cNvPr id="13319" name="Text Box 7"/>
          <p:cNvSpPr txBox="1">
            <a:spLocks noChangeArrowheads="1"/>
          </p:cNvSpPr>
          <p:nvPr/>
        </p:nvSpPr>
        <p:spPr bwMode="auto">
          <a:xfrm>
            <a:off x="2456762" y="1412874"/>
            <a:ext cx="5172826" cy="4385816"/>
          </a:xfrm>
          <a:prstGeom prst="rect">
            <a:avLst/>
          </a:prstGeom>
          <a:noFill/>
          <a:ln w="9525">
            <a:noFill/>
            <a:miter lim="800000"/>
            <a:headEnd/>
            <a:tailEnd/>
          </a:ln>
        </p:spPr>
        <p:txBody>
          <a:bodyPr wrap="square">
            <a:spAutoFit/>
          </a:bodyPr>
          <a:lstStyle/>
          <a:p>
            <a:pPr marL="358775" indent="-358775">
              <a:spcBef>
                <a:spcPct val="50000"/>
              </a:spcBef>
              <a:buFont typeface="Arial" pitchFamily="34" charset="0"/>
              <a:buChar char="•"/>
              <a:defRPr/>
            </a:pPr>
            <a:r>
              <a:rPr lang="en-GB" altLang="en-US" sz="2400" dirty="0">
                <a:latin typeface="Tahoma" pitchFamily="34" charset="0"/>
                <a:ea typeface="Tahoma" pitchFamily="34" charset="0"/>
                <a:cs typeface="Tahoma" pitchFamily="34" charset="0"/>
              </a:rPr>
              <a:t>With CLASSCHARTS App</a:t>
            </a:r>
          </a:p>
          <a:p>
            <a:pPr marL="358775" indent="-358775">
              <a:spcBef>
                <a:spcPct val="50000"/>
              </a:spcBef>
              <a:buFont typeface="Arial" pitchFamily="34" charset="0"/>
              <a:buChar char="•"/>
              <a:defRPr/>
            </a:pPr>
            <a:r>
              <a:rPr lang="en-GB" altLang="en-US" sz="2400" dirty="0">
                <a:latin typeface="Tahoma" pitchFamily="34" charset="0"/>
                <a:ea typeface="Tahoma" pitchFamily="34" charset="0"/>
                <a:cs typeface="Tahoma" pitchFamily="34" charset="0"/>
              </a:rPr>
              <a:t>With </a:t>
            </a:r>
            <a:r>
              <a:rPr lang="en-GB" altLang="en-US" sz="2400" b="1" dirty="0">
                <a:latin typeface="Tahoma" pitchFamily="34" charset="0"/>
                <a:ea typeface="Tahoma" pitchFamily="34" charset="0"/>
                <a:cs typeface="Tahoma" pitchFamily="34" charset="0"/>
              </a:rPr>
              <a:t>Subject Teachers</a:t>
            </a:r>
            <a:r>
              <a:rPr lang="en-GB" altLang="en-US" sz="2400" dirty="0">
                <a:latin typeface="Tahoma" pitchFamily="34" charset="0"/>
                <a:ea typeface="Tahoma" pitchFamily="34" charset="0"/>
                <a:cs typeface="Tahoma" pitchFamily="34" charset="0"/>
              </a:rPr>
              <a:t> – by letter or by making a note in the comments section of Learning  Organiser </a:t>
            </a:r>
          </a:p>
          <a:p>
            <a:pPr marL="358775" indent="-358775">
              <a:spcBef>
                <a:spcPct val="50000"/>
              </a:spcBef>
              <a:buFont typeface="Arial" pitchFamily="34" charset="0"/>
              <a:buChar char="•"/>
              <a:defRPr/>
            </a:pPr>
            <a:r>
              <a:rPr lang="en-GB" altLang="en-US" sz="2400" dirty="0">
                <a:latin typeface="Tahoma" pitchFamily="34" charset="0"/>
                <a:ea typeface="Tahoma" pitchFamily="34" charset="0"/>
                <a:cs typeface="Tahoma" pitchFamily="34" charset="0"/>
              </a:rPr>
              <a:t>With the </a:t>
            </a:r>
            <a:r>
              <a:rPr lang="en-GB" altLang="en-US" sz="2400" b="1" dirty="0">
                <a:latin typeface="Tahoma" pitchFamily="34" charset="0"/>
                <a:ea typeface="Tahoma" pitchFamily="34" charset="0"/>
                <a:cs typeface="Tahoma" pitchFamily="34" charset="0"/>
              </a:rPr>
              <a:t>Form Tutor</a:t>
            </a:r>
            <a:r>
              <a:rPr lang="en-GB" altLang="en-US" sz="2400" dirty="0">
                <a:latin typeface="Tahoma" pitchFamily="34" charset="0"/>
                <a:ea typeface="Tahoma" pitchFamily="34" charset="0"/>
                <a:cs typeface="Tahoma" pitchFamily="34" charset="0"/>
              </a:rPr>
              <a:t> – by letter</a:t>
            </a:r>
          </a:p>
          <a:p>
            <a:pPr marL="358775" indent="-358775">
              <a:spcBef>
                <a:spcPct val="50000"/>
              </a:spcBef>
              <a:buFont typeface="Arial" pitchFamily="34" charset="0"/>
              <a:buChar char="•"/>
              <a:defRPr/>
            </a:pPr>
            <a:r>
              <a:rPr lang="en-GB" altLang="en-US" sz="2400" dirty="0">
                <a:latin typeface="Tahoma" pitchFamily="34" charset="0"/>
                <a:ea typeface="Tahoma" pitchFamily="34" charset="0"/>
                <a:cs typeface="Tahoma" pitchFamily="34" charset="0"/>
              </a:rPr>
              <a:t>With the </a:t>
            </a:r>
            <a:r>
              <a:rPr lang="en-GB" altLang="en-US" sz="2400" b="1" dirty="0">
                <a:latin typeface="Tahoma" pitchFamily="34" charset="0"/>
                <a:ea typeface="Tahoma" pitchFamily="34" charset="0"/>
                <a:cs typeface="Tahoma" pitchFamily="34" charset="0"/>
              </a:rPr>
              <a:t>Pupil Progress Manager</a:t>
            </a:r>
            <a:r>
              <a:rPr lang="en-GB" altLang="en-US" sz="2400" dirty="0">
                <a:latin typeface="Tahoma" pitchFamily="34" charset="0"/>
                <a:ea typeface="Tahoma" pitchFamily="34" charset="0"/>
                <a:cs typeface="Tahoma" pitchFamily="34" charset="0"/>
              </a:rPr>
              <a:t>– by letter or telephone via the Pastoral Office</a:t>
            </a:r>
          </a:p>
          <a:p>
            <a:pPr>
              <a:spcBef>
                <a:spcPct val="50000"/>
              </a:spcBef>
              <a:defRPr/>
            </a:pPr>
            <a:endParaRPr lang="en-GB" altLang="en-US" dirty="0"/>
          </a:p>
        </p:txBody>
      </p:sp>
      <p:pic>
        <p:nvPicPr>
          <p:cNvPr id="31755" name="Picture 17" descr="posting a letter"/>
          <p:cNvPicPr>
            <a:picLocks noChangeAspect="1" noChangeArrowheads="1"/>
          </p:cNvPicPr>
          <p:nvPr/>
        </p:nvPicPr>
        <p:blipFill>
          <a:blip r:embed="rId3">
            <a:extLst>
              <a:ext uri="{28A0092B-C50C-407E-A947-70E740481C1C}">
                <a14:useLocalDpi xmlns:a14="http://schemas.microsoft.com/office/drawing/2010/main" val="0"/>
              </a:ext>
            </a:extLst>
          </a:blip>
          <a:srcRect l="7561" r="8038"/>
          <a:stretch>
            <a:fillRect/>
          </a:stretch>
        </p:blipFill>
        <p:spPr bwMode="auto">
          <a:xfrm rot="20535353">
            <a:off x="8107367" y="3682529"/>
            <a:ext cx="18716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5" descr="Use of fingers and thumbs to operate a mobile 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1067">
            <a:off x="9958487" y="4238109"/>
            <a:ext cx="11525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0" y="0"/>
            <a:ext cx="1828800" cy="6858000"/>
            <a:chOff x="1524000" y="0"/>
            <a:chExt cx="1828800" cy="6858000"/>
          </a:xfrm>
        </p:grpSpPr>
        <p:sp>
          <p:nvSpPr>
            <p:cNvPr id="16"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7"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8"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20" name="Picture 12" descr="StGreglogo06boldYEL"/>
            <p:cNvPicPr>
              <a:picLocks noChangeAspect="1" noChangeArrowheads="1"/>
            </p:cNvPicPr>
            <p:nvPr/>
          </p:nvPicPr>
          <p:blipFill>
            <a:blip r:embed="rId5">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10172">
            <a:off x="9564633" y="1767240"/>
            <a:ext cx="1587691" cy="2221757"/>
          </a:xfrm>
          <a:prstGeom prst="rect">
            <a:avLst/>
          </a:prstGeom>
        </p:spPr>
      </p:pic>
      <p:sp>
        <p:nvSpPr>
          <p:cNvPr id="21" name="Rectangle 20"/>
          <p:cNvSpPr/>
          <p:nvPr/>
        </p:nvSpPr>
        <p:spPr>
          <a:xfrm>
            <a:off x="2417525" y="354874"/>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COMMUNICATIONS</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pic>
        <p:nvPicPr>
          <p:cNvPr id="1026" name="Picture 2" descr="Class Charts - Magnus C of E Academ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80053">
            <a:off x="7677221" y="2023108"/>
            <a:ext cx="2205631" cy="128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5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3503613" y="333376"/>
            <a:ext cx="5541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en-US" altLang="en-US" sz="4000" b="1">
              <a:latin typeface="Comic Sans MS" panose="030F0702030302020204" pitchFamily="66" charset="0"/>
            </a:endParaRPr>
          </a:p>
        </p:txBody>
      </p:sp>
      <p:sp>
        <p:nvSpPr>
          <p:cNvPr id="32774" name="Text Box 7"/>
          <p:cNvSpPr txBox="1">
            <a:spLocks noChangeArrowheads="1"/>
          </p:cNvSpPr>
          <p:nvPr/>
        </p:nvSpPr>
        <p:spPr bwMode="auto">
          <a:xfrm>
            <a:off x="2456762" y="1412875"/>
            <a:ext cx="572694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dirty="0">
                <a:latin typeface="Tahoma" panose="020B0604030504040204" pitchFamily="34" charset="0"/>
                <a:cs typeface="Tahoma" panose="020B0604030504040204" pitchFamily="34" charset="0"/>
              </a:rPr>
              <a:t>School will contact parents </a:t>
            </a:r>
          </a:p>
          <a:p>
            <a:pPr eaLnBrk="1" hangingPunct="1">
              <a:spcBef>
                <a:spcPct val="50000"/>
              </a:spcBef>
              <a:buFont typeface="Arial" panose="020B0604020202020204" pitchFamily="34" charset="0"/>
              <a:buChar char="•"/>
            </a:pPr>
            <a:r>
              <a:rPr lang="en-GB" altLang="en-US" dirty="0">
                <a:latin typeface="Tahoma" panose="020B0604030504040204" pitchFamily="34" charset="0"/>
                <a:cs typeface="Tahoma" panose="020B0604030504040204" pitchFamily="34" charset="0"/>
              </a:rPr>
              <a:t>Letters home with pupils (available on school website)</a:t>
            </a:r>
          </a:p>
          <a:p>
            <a:pPr eaLnBrk="1" hangingPunct="1">
              <a:spcBef>
                <a:spcPct val="50000"/>
              </a:spcBef>
              <a:buFont typeface="Arial" panose="020B0604020202020204" pitchFamily="34" charset="0"/>
              <a:buChar char="•"/>
            </a:pPr>
            <a:r>
              <a:rPr lang="en-GB" altLang="en-US" dirty="0">
                <a:latin typeface="Tahoma" panose="020B0604030504040204" pitchFamily="34" charset="0"/>
                <a:cs typeface="Tahoma" panose="020B0604030504040204" pitchFamily="34" charset="0"/>
              </a:rPr>
              <a:t>Texting service (remember to tell school if your mobile number changes)</a:t>
            </a:r>
          </a:p>
          <a:p>
            <a:pPr eaLnBrk="1" hangingPunct="1">
              <a:spcBef>
                <a:spcPct val="50000"/>
              </a:spcBef>
              <a:buFont typeface="Arial" panose="020B0604020202020204" pitchFamily="34" charset="0"/>
              <a:buChar char="•"/>
            </a:pPr>
            <a:r>
              <a:rPr lang="en-GB" altLang="en-US" dirty="0">
                <a:latin typeface="Tahoma" panose="020B0604030504040204" pitchFamily="34" charset="0"/>
                <a:cs typeface="Tahoma" panose="020B0604030504040204" pitchFamily="34" charset="0"/>
              </a:rPr>
              <a:t>Information on the school website </a:t>
            </a:r>
            <a:endParaRPr lang="en-GB" altLang="en-US" sz="1800" dirty="0">
              <a:solidFill>
                <a:srgbClr val="0000FF"/>
              </a:solidFill>
              <a:latin typeface="Tahoma" panose="020B0604030504040204" pitchFamily="34" charset="0"/>
              <a:cs typeface="Tahoma" panose="020B0604030504040204" pitchFamily="34" charset="0"/>
            </a:endParaRPr>
          </a:p>
        </p:txBody>
      </p:sp>
      <p:pic>
        <p:nvPicPr>
          <p:cNvPr id="32779" name="Picture 17" descr="posting a letter"/>
          <p:cNvPicPr>
            <a:picLocks noChangeAspect="1" noChangeArrowheads="1"/>
          </p:cNvPicPr>
          <p:nvPr/>
        </p:nvPicPr>
        <p:blipFill>
          <a:blip r:embed="rId3">
            <a:extLst>
              <a:ext uri="{28A0092B-C50C-407E-A947-70E740481C1C}">
                <a14:useLocalDpi xmlns:a14="http://schemas.microsoft.com/office/drawing/2010/main" val="0"/>
              </a:ext>
            </a:extLst>
          </a:blip>
          <a:srcRect l="7561" r="8038"/>
          <a:stretch>
            <a:fillRect/>
          </a:stretch>
        </p:blipFill>
        <p:spPr bwMode="auto">
          <a:xfrm rot="200035">
            <a:off x="8856269" y="1454579"/>
            <a:ext cx="2262206" cy="160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5" descr="Use of fingers and thumbs to operate a mobile 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25612">
            <a:off x="8939018" y="2986473"/>
            <a:ext cx="1465843" cy="165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TextBox 16"/>
          <p:cNvSpPr txBox="1">
            <a:spLocks noChangeArrowheads="1"/>
          </p:cNvSpPr>
          <p:nvPr/>
        </p:nvSpPr>
        <p:spPr bwMode="auto">
          <a:xfrm>
            <a:off x="7785894" y="5568624"/>
            <a:ext cx="2519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600" dirty="0">
                <a:solidFill>
                  <a:srgbClr val="0000FF"/>
                </a:solidFill>
                <a:latin typeface="Tahoma" panose="020B0604030504040204" pitchFamily="34" charset="0"/>
                <a:cs typeface="Tahoma" panose="020B0604030504040204" pitchFamily="34" charset="0"/>
              </a:rPr>
              <a:t>www.stgregoryshigh.com</a:t>
            </a:r>
            <a:endParaRPr lang="en-GB" altLang="en-US" dirty="0"/>
          </a:p>
        </p:txBody>
      </p:sp>
      <p:grpSp>
        <p:nvGrpSpPr>
          <p:cNvPr id="15" name="Group 14"/>
          <p:cNvGrpSpPr/>
          <p:nvPr/>
        </p:nvGrpSpPr>
        <p:grpSpPr>
          <a:xfrm>
            <a:off x="0" y="0"/>
            <a:ext cx="1828800" cy="6858000"/>
            <a:chOff x="1524000" y="0"/>
            <a:chExt cx="1828800" cy="6858000"/>
          </a:xfrm>
        </p:grpSpPr>
        <p:sp>
          <p:nvSpPr>
            <p:cNvPr id="16"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7"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8"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20" name="Picture 12" descr="StGreglogo06boldYEL"/>
            <p:cNvPicPr>
              <a:picLocks noChangeAspect="1" noChangeArrowheads="1"/>
            </p:cNvPicPr>
            <p:nvPr/>
          </p:nvPicPr>
          <p:blipFill>
            <a:blip r:embed="rId5">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p:nvPr/>
        </p:nvSpPr>
        <p:spPr>
          <a:xfrm>
            <a:off x="2456761" y="333375"/>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COMMUNICATIONS</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pic>
        <p:nvPicPr>
          <p:cNvPr id="2" name="Picture 1"/>
          <p:cNvPicPr>
            <a:picLocks noChangeAspect="1"/>
          </p:cNvPicPr>
          <p:nvPr/>
        </p:nvPicPr>
        <p:blipFill>
          <a:blip r:embed="rId6"/>
          <a:stretch>
            <a:fillRect/>
          </a:stretch>
        </p:blipFill>
        <p:spPr>
          <a:xfrm>
            <a:off x="3715456" y="4644529"/>
            <a:ext cx="3952283" cy="1848190"/>
          </a:xfrm>
          <a:prstGeom prst="rect">
            <a:avLst/>
          </a:prstGeom>
        </p:spPr>
      </p:pic>
    </p:spTree>
    <p:extLst>
      <p:ext uri="{BB962C8B-B14F-4D97-AF65-F5344CB8AC3E}">
        <p14:creationId xmlns:p14="http://schemas.microsoft.com/office/powerpoint/2010/main" val="400211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9"/>
          <p:cNvSpPr>
            <a:spLocks noGrp="1" noChangeArrowheads="1"/>
          </p:cNvSpPr>
          <p:nvPr>
            <p:ph type="body" idx="1"/>
          </p:nvPr>
        </p:nvSpPr>
        <p:spPr>
          <a:xfrm>
            <a:off x="2434728" y="1412876"/>
            <a:ext cx="6780343" cy="4624368"/>
          </a:xfrm>
        </p:spPr>
        <p:txBody>
          <a:bodyPr>
            <a:normAutofit/>
          </a:bodyPr>
          <a:lstStyle/>
          <a:p>
            <a:pPr marL="0" indent="0" algn="just">
              <a:buNone/>
              <a:defRPr/>
            </a:pPr>
            <a:r>
              <a:rPr lang="en-GB" sz="2400" b="1" dirty="0">
                <a:solidFill>
                  <a:srgbClr val="FF0000"/>
                </a:solidFill>
                <a:latin typeface="Tahoma" pitchFamily="34" charset="0"/>
                <a:ea typeface="Tahoma" pitchFamily="34" charset="0"/>
                <a:cs typeface="Tahoma" pitchFamily="34" charset="0"/>
              </a:rPr>
              <a:t>7 </a:t>
            </a:r>
            <a:r>
              <a:rPr lang="en-GB" sz="2400" b="1" dirty="0" err="1">
                <a:solidFill>
                  <a:srgbClr val="FF0000"/>
                </a:solidFill>
                <a:latin typeface="Tahoma" pitchFamily="34" charset="0"/>
                <a:ea typeface="Tahoma" pitchFamily="34" charset="0"/>
                <a:cs typeface="Tahoma" pitchFamily="34" charset="0"/>
              </a:rPr>
              <a:t>Campion</a:t>
            </a:r>
            <a:r>
              <a:rPr lang="en-GB" sz="2400" b="1" dirty="0">
                <a:solidFill>
                  <a:srgbClr val="FF0000"/>
                </a:solidFill>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is named after St. Edmund </a:t>
            </a:r>
            <a:r>
              <a:rPr lang="en-GB" sz="2400" dirty="0" err="1">
                <a:latin typeface="Tahoma" pitchFamily="34" charset="0"/>
                <a:ea typeface="Tahoma" pitchFamily="34" charset="0"/>
                <a:cs typeface="Tahoma" pitchFamily="34" charset="0"/>
              </a:rPr>
              <a:t>Campion</a:t>
            </a:r>
            <a:r>
              <a:rPr lang="en-GB" sz="2400" dirty="0">
                <a:latin typeface="Tahoma" pitchFamily="34" charset="0"/>
                <a:ea typeface="Tahoma" pitchFamily="34" charset="0"/>
                <a:cs typeface="Tahoma" pitchFamily="34" charset="0"/>
              </a:rPr>
              <a:t> who was born into a Protestant family in 1540. He became a Catholic and at  thirty-three,  joined  the  Jesuits.  He  was  executed  as  a traitor in 1581.</a:t>
            </a:r>
          </a:p>
          <a:p>
            <a:pPr marL="0" indent="0" algn="just">
              <a:buNone/>
              <a:defRPr/>
            </a:pPr>
            <a:endParaRPr lang="en-GB" sz="2400" dirty="0">
              <a:latin typeface="Tahoma" pitchFamily="34" charset="0"/>
              <a:ea typeface="Tahoma" pitchFamily="34" charset="0"/>
              <a:cs typeface="Tahoma" pitchFamily="34" charset="0"/>
            </a:endParaRPr>
          </a:p>
          <a:p>
            <a:pPr marL="0" indent="0" algn="just">
              <a:buNone/>
              <a:defRPr/>
            </a:pPr>
            <a:r>
              <a:rPr lang="en-GB" sz="2400" b="1" dirty="0">
                <a:solidFill>
                  <a:srgbClr val="FF6600"/>
                </a:solidFill>
                <a:latin typeface="Tahoma" pitchFamily="34" charset="0"/>
                <a:ea typeface="Tahoma" pitchFamily="34" charset="0"/>
                <a:cs typeface="Tahoma" pitchFamily="34" charset="0"/>
              </a:rPr>
              <a:t>7 Fisher </a:t>
            </a:r>
            <a:r>
              <a:rPr lang="en-GB" sz="2400" dirty="0">
                <a:latin typeface="Tahoma" pitchFamily="34" charset="0"/>
                <a:ea typeface="Tahoma" pitchFamily="34" charset="0"/>
                <a:cs typeface="Tahoma" pitchFamily="34" charset="0"/>
              </a:rPr>
              <a:t>is named after St. John Fisher who was born in 1469 and  studied  theology   at  Cambridge  University. He was appointed Bishop of Rochester and became a cardinal in 1535 whilst in prison awaiting execution.</a:t>
            </a:r>
          </a:p>
          <a:p>
            <a:pPr>
              <a:buFontTx/>
              <a:buNone/>
              <a:defRPr/>
            </a:pPr>
            <a:endParaRPr lang="en-GB" sz="1800" dirty="0"/>
          </a:p>
          <a:p>
            <a:pPr>
              <a:buFontTx/>
              <a:buNone/>
              <a:defRPr/>
            </a:pPr>
            <a:endParaRPr lang="en-GB" sz="1800" dirty="0"/>
          </a:p>
        </p:txBody>
      </p:sp>
      <p:sp>
        <p:nvSpPr>
          <p:cNvPr id="13" name="Rectangle 12"/>
          <p:cNvSpPr/>
          <p:nvPr/>
        </p:nvSpPr>
        <p:spPr>
          <a:xfrm>
            <a:off x="2434728" y="333375"/>
            <a:ext cx="8670274"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FORMS</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pic>
        <p:nvPicPr>
          <p:cNvPr id="13322" name="Picture 9"/>
          <p:cNvPicPr>
            <a:picLocks noChangeAspect="1" noChangeArrowheads="1"/>
          </p:cNvPicPr>
          <p:nvPr/>
        </p:nvPicPr>
        <p:blipFill>
          <a:blip r:embed="rId3">
            <a:extLst>
              <a:ext uri="{28A0092B-C50C-407E-A947-70E740481C1C}">
                <a14:useLocalDpi xmlns:a14="http://schemas.microsoft.com/office/drawing/2010/main" val="0"/>
              </a:ext>
            </a:extLst>
          </a:blip>
          <a:srcRect l="22050" r="14951"/>
          <a:stretch>
            <a:fillRect/>
          </a:stretch>
        </p:blipFill>
        <p:spPr bwMode="auto">
          <a:xfrm>
            <a:off x="9699815" y="1164372"/>
            <a:ext cx="1733600" cy="234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5" descr="http://www.catholiccompany.com/blog/wp-content/uploads/2012/06/fis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815" y="3797768"/>
            <a:ext cx="1733600" cy="217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0"/>
            <a:ext cx="1828800" cy="6858000"/>
            <a:chOff x="1524000" y="0"/>
            <a:chExt cx="1828800" cy="6858000"/>
          </a:xfrm>
        </p:grpSpPr>
        <p:sp>
          <p:nvSpPr>
            <p:cNvPr id="14"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5"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6"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8" name="Picture 12" descr="StGreglogo06boldYEL"/>
            <p:cNvPicPr>
              <a:picLocks noChangeAspect="1" noChangeArrowheads="1"/>
            </p:cNvPicPr>
            <p:nvPr/>
          </p:nvPicPr>
          <p:blipFill>
            <a:blip r:embed="rId5">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138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9"/>
          <p:cNvSpPr>
            <a:spLocks noGrp="1" noChangeArrowheads="1"/>
          </p:cNvSpPr>
          <p:nvPr>
            <p:ph type="body" idx="1"/>
          </p:nvPr>
        </p:nvSpPr>
        <p:spPr>
          <a:xfrm>
            <a:off x="2434728" y="1412875"/>
            <a:ext cx="7392318" cy="5274363"/>
          </a:xfrm>
        </p:spPr>
        <p:txBody>
          <a:bodyPr>
            <a:normAutofit/>
          </a:bodyPr>
          <a:lstStyle/>
          <a:p>
            <a:pPr marL="0" indent="0">
              <a:buNone/>
            </a:pPr>
            <a:r>
              <a:rPr lang="en-GB" sz="2400" b="1" dirty="0">
                <a:solidFill>
                  <a:srgbClr val="FFFF00"/>
                </a:solidFill>
                <a:latin typeface="Tahoma" panose="020B0604030504040204" pitchFamily="34" charset="0"/>
                <a:ea typeface="Tahoma" panose="020B0604030504040204" pitchFamily="34" charset="0"/>
                <a:cs typeface="Tahoma" panose="020B0604030504040204" pitchFamily="34" charset="0"/>
              </a:rPr>
              <a:t>7 Julian </a:t>
            </a:r>
            <a:r>
              <a:rPr lang="en-GB" sz="2400" dirty="0">
                <a:latin typeface="Tahoma" pitchFamily="34" charset="0"/>
                <a:ea typeface="Tahoma" pitchFamily="34" charset="0"/>
                <a:cs typeface="Tahoma" pitchFamily="34" charset="0"/>
              </a:rPr>
              <a:t>is named after Blessed Julian of Norwich. Born in 1342,  she  is  famous  for  a  vision  she  had  of the sixteen understandings of the love of God in 1373. She then lived as an enclosed nun, praying, reflecting on her visions and counselling people who sought her help. Thousands still visit her shrine in Norwich each year.</a:t>
            </a:r>
          </a:p>
          <a:p>
            <a:pPr marL="0" indent="0">
              <a:buNone/>
            </a:pPr>
            <a:endParaRPr lang="en-GB" sz="2400" dirty="0">
              <a:latin typeface="Tahoma" pitchFamily="34" charset="0"/>
              <a:ea typeface="Tahoma" pitchFamily="34" charset="0"/>
              <a:cs typeface="Tahoma" pitchFamily="34" charset="0"/>
            </a:endParaRPr>
          </a:p>
          <a:p>
            <a:pPr marL="0" indent="0">
              <a:buNone/>
            </a:pPr>
            <a:r>
              <a:rPr lang="en-GB" sz="2400" b="1" dirty="0">
                <a:solidFill>
                  <a:srgbClr val="FFCCFF"/>
                </a:solidFill>
                <a:latin typeface="Tahoma" panose="020B0604030504040204" pitchFamily="34" charset="0"/>
                <a:ea typeface="Tahoma" panose="020B0604030504040204" pitchFamily="34" charset="0"/>
                <a:cs typeface="Tahoma" panose="020B0604030504040204" pitchFamily="34" charset="0"/>
              </a:rPr>
              <a:t>7 Kolbe </a:t>
            </a:r>
            <a:r>
              <a:rPr lang="en-GB" sz="2400" dirty="0">
                <a:latin typeface="Tahoma" panose="020B0604030504040204" pitchFamily="34" charset="0"/>
                <a:ea typeface="Tahoma" panose="020B0604030504040204" pitchFamily="34" charset="0"/>
                <a:cs typeface="Tahoma" panose="020B0604030504040204" pitchFamily="34" charset="0"/>
              </a:rPr>
              <a:t>is named after Saint Maximilian Kolbe.  He was a Polish Franciscan friar who volunteered to die in place of a stranger in the German death camp of Auschwitz, located in German-occupied Poland during World War II</a:t>
            </a:r>
            <a:r>
              <a:rPr lang="en-GB" sz="2400" dirty="0"/>
              <a:t>. </a:t>
            </a:r>
          </a:p>
          <a:p>
            <a:pPr>
              <a:buFontTx/>
              <a:buNone/>
              <a:defRPr/>
            </a:pPr>
            <a:endParaRPr lang="en-GB" sz="1800" dirty="0"/>
          </a:p>
          <a:p>
            <a:pPr>
              <a:buFontTx/>
              <a:buNone/>
              <a:defRPr/>
            </a:pPr>
            <a:endParaRPr lang="en-GB" sz="1800" dirty="0"/>
          </a:p>
        </p:txBody>
      </p:sp>
      <p:sp>
        <p:nvSpPr>
          <p:cNvPr id="13" name="Rectangle 12"/>
          <p:cNvSpPr/>
          <p:nvPr/>
        </p:nvSpPr>
        <p:spPr>
          <a:xfrm>
            <a:off x="2434728" y="333375"/>
            <a:ext cx="8670274"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FORMS</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grpSp>
        <p:nvGrpSpPr>
          <p:cNvPr id="12" name="Group 11"/>
          <p:cNvGrpSpPr/>
          <p:nvPr/>
        </p:nvGrpSpPr>
        <p:grpSpPr>
          <a:xfrm>
            <a:off x="0" y="0"/>
            <a:ext cx="1828800" cy="6858000"/>
            <a:chOff x="1524000" y="0"/>
            <a:chExt cx="1828800" cy="6858000"/>
          </a:xfrm>
        </p:grpSpPr>
        <p:sp>
          <p:nvSpPr>
            <p:cNvPr id="14"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5"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6"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8" name="Picture 12" descr="StGreglogo06boldYEL"/>
            <p:cNvPicPr>
              <a:picLocks noChangeAspect="1" noChangeArrowheads="1"/>
            </p:cNvPicPr>
            <p:nvPr/>
          </p:nvPicPr>
          <p:blipFill>
            <a:blip r:embed="rId3">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707" y="4075104"/>
            <a:ext cx="1586125" cy="2131565"/>
          </a:xfrm>
          <a:prstGeom prst="rect">
            <a:avLst/>
          </a:prstGeom>
        </p:spPr>
      </p:pic>
      <p:pic>
        <p:nvPicPr>
          <p:cNvPr id="20" name="Picture 7" descr="http://saints.sqpn.com/wp-content/uploads/img-Blessed-Julian-of-Norwi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6707" y="1428310"/>
            <a:ext cx="1586125" cy="20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75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9"/>
          <p:cNvSpPr>
            <a:spLocks noGrp="1" noChangeArrowheads="1"/>
          </p:cNvSpPr>
          <p:nvPr>
            <p:ph type="body" idx="1"/>
          </p:nvPr>
        </p:nvSpPr>
        <p:spPr>
          <a:xfrm>
            <a:off x="2412695" y="1412874"/>
            <a:ext cx="7194013" cy="5088837"/>
          </a:xfrm>
        </p:spPr>
        <p:txBody>
          <a:bodyPr>
            <a:normAutofit fontScale="85000" lnSpcReduction="10000"/>
          </a:bodyPr>
          <a:lstStyle/>
          <a:p>
            <a:pPr marL="0" indent="0" algn="just">
              <a:buNone/>
              <a:defRPr/>
            </a:pPr>
            <a:r>
              <a:rPr lang="en-GB" sz="3100" b="1" dirty="0">
                <a:solidFill>
                  <a:srgbClr val="00CC00"/>
                </a:solidFill>
                <a:latin typeface="Tahoma" pitchFamily="34" charset="0"/>
                <a:ea typeface="Tahoma" pitchFamily="34" charset="0"/>
                <a:cs typeface="Tahoma" pitchFamily="34" charset="0"/>
              </a:rPr>
              <a:t>7 More </a:t>
            </a:r>
            <a:r>
              <a:rPr lang="en-GB" sz="3100" dirty="0">
                <a:latin typeface="Tahoma" pitchFamily="34" charset="0"/>
                <a:ea typeface="Tahoma" pitchFamily="34" charset="0"/>
                <a:cs typeface="Tahoma" pitchFamily="34" charset="0"/>
              </a:rPr>
              <a:t>is named after St. Thomas More who was born in 1477. After studying at Oxford University, he married and had  four  children.  King  Henry  VIII  appointed him Chancellor of England. However, he gave up his wealth, position and eventually his life because although he was ’the King’s good servant’, he was ’God’s first’. </a:t>
            </a:r>
          </a:p>
          <a:p>
            <a:pPr marL="0" indent="0" algn="just">
              <a:buNone/>
              <a:defRPr/>
            </a:pPr>
            <a:endParaRPr lang="en-GB" sz="2000" dirty="0">
              <a:latin typeface="Tahoma" pitchFamily="34" charset="0"/>
              <a:ea typeface="Tahoma" pitchFamily="34" charset="0"/>
              <a:cs typeface="Tahoma" pitchFamily="34" charset="0"/>
            </a:endParaRPr>
          </a:p>
          <a:p>
            <a:pPr marL="0" indent="0" algn="just">
              <a:buNone/>
              <a:defRPr/>
            </a:pPr>
            <a:r>
              <a:rPr lang="en-GB" sz="3100" b="1" dirty="0">
                <a:solidFill>
                  <a:srgbClr val="0000FF"/>
                </a:solidFill>
                <a:latin typeface="Tahoma" pitchFamily="34" charset="0"/>
                <a:ea typeface="Tahoma" pitchFamily="34" charset="0"/>
                <a:cs typeface="Tahoma" pitchFamily="34" charset="0"/>
              </a:rPr>
              <a:t>7 </a:t>
            </a:r>
            <a:r>
              <a:rPr lang="en-GB" sz="3100" b="1" dirty="0" err="1">
                <a:solidFill>
                  <a:srgbClr val="0000FF"/>
                </a:solidFill>
                <a:latin typeface="Tahoma" pitchFamily="34" charset="0"/>
                <a:ea typeface="Tahoma" pitchFamily="34" charset="0"/>
                <a:cs typeface="Tahoma" pitchFamily="34" charset="0"/>
              </a:rPr>
              <a:t>Plessington</a:t>
            </a:r>
            <a:r>
              <a:rPr lang="en-GB" sz="3100" b="1" dirty="0">
                <a:solidFill>
                  <a:srgbClr val="0000FF"/>
                </a:solidFill>
                <a:latin typeface="Tahoma" pitchFamily="34" charset="0"/>
                <a:ea typeface="Tahoma" pitchFamily="34" charset="0"/>
                <a:cs typeface="Tahoma" pitchFamily="34" charset="0"/>
              </a:rPr>
              <a:t> </a:t>
            </a:r>
            <a:r>
              <a:rPr lang="en-GB" sz="3100" dirty="0">
                <a:latin typeface="Tahoma" pitchFamily="34" charset="0"/>
                <a:ea typeface="Tahoma" pitchFamily="34" charset="0"/>
                <a:cs typeface="Tahoma" pitchFamily="34" charset="0"/>
              </a:rPr>
              <a:t>is named after St. John </a:t>
            </a:r>
            <a:r>
              <a:rPr lang="en-GB" sz="3100" dirty="0" err="1">
                <a:latin typeface="Tahoma" pitchFamily="34" charset="0"/>
                <a:ea typeface="Tahoma" pitchFamily="34" charset="0"/>
                <a:cs typeface="Tahoma" pitchFamily="34" charset="0"/>
              </a:rPr>
              <a:t>Plessington</a:t>
            </a:r>
            <a:r>
              <a:rPr lang="en-GB" sz="3100" dirty="0">
                <a:latin typeface="Tahoma" pitchFamily="34" charset="0"/>
                <a:ea typeface="Tahoma" pitchFamily="34" charset="0"/>
                <a:cs typeface="Tahoma" pitchFamily="34" charset="0"/>
              </a:rPr>
              <a:t> who was born at Dimples Hall, </a:t>
            </a:r>
            <a:r>
              <a:rPr lang="en-GB" sz="3100" dirty="0" err="1">
                <a:latin typeface="Tahoma" pitchFamily="34" charset="0"/>
                <a:ea typeface="Tahoma" pitchFamily="34" charset="0"/>
                <a:cs typeface="Tahoma" pitchFamily="34" charset="0"/>
              </a:rPr>
              <a:t>Garstang</a:t>
            </a:r>
            <a:r>
              <a:rPr lang="en-GB" sz="3100" dirty="0">
                <a:latin typeface="Tahoma" pitchFamily="34" charset="0"/>
                <a:ea typeface="Tahoma" pitchFamily="34" charset="0"/>
                <a:cs typeface="Tahoma" pitchFamily="34" charset="0"/>
              </a:rPr>
              <a:t>, which is not far from Warrington. He  spent  most  of his  life  in  the  Chester  area  and  was condemned to death at Chester Castle in 1679.</a:t>
            </a:r>
          </a:p>
          <a:p>
            <a:pPr marL="0" indent="0" algn="just">
              <a:buNone/>
              <a:defRPr/>
            </a:pPr>
            <a:endParaRPr lang="en-GB" sz="2100" dirty="0">
              <a:latin typeface="Tahoma" pitchFamily="34" charset="0"/>
              <a:ea typeface="Tahoma" pitchFamily="34" charset="0"/>
              <a:cs typeface="Tahoma" pitchFamily="34" charset="0"/>
            </a:endParaRPr>
          </a:p>
          <a:p>
            <a:pPr marL="0" indent="0" algn="just">
              <a:buNone/>
              <a:defRPr/>
            </a:pPr>
            <a:endParaRPr lang="en-GB" sz="3100" b="1" dirty="0">
              <a:solidFill>
                <a:srgbClr val="7030A0"/>
              </a:solidFill>
              <a:latin typeface="Tahoma" pitchFamily="34" charset="0"/>
              <a:ea typeface="Tahoma" pitchFamily="34" charset="0"/>
              <a:cs typeface="Tahoma" pitchFamily="34" charset="0"/>
            </a:endParaRPr>
          </a:p>
          <a:p>
            <a:pPr>
              <a:buFontTx/>
              <a:buNone/>
              <a:defRPr/>
            </a:pPr>
            <a:endParaRPr lang="en-GB" sz="3100" dirty="0"/>
          </a:p>
          <a:p>
            <a:pPr>
              <a:buFontTx/>
              <a:buNone/>
              <a:defRPr/>
            </a:pPr>
            <a:endParaRPr lang="en-GB" sz="1800" dirty="0"/>
          </a:p>
          <a:p>
            <a:pPr>
              <a:buFontTx/>
              <a:buNone/>
              <a:defRPr/>
            </a:pPr>
            <a:endParaRPr lang="en-GB" sz="1800" dirty="0"/>
          </a:p>
        </p:txBody>
      </p:sp>
      <p:sp>
        <p:nvSpPr>
          <p:cNvPr id="13" name="Rectangle 12"/>
          <p:cNvSpPr/>
          <p:nvPr/>
        </p:nvSpPr>
        <p:spPr>
          <a:xfrm>
            <a:off x="2412694" y="333375"/>
            <a:ext cx="8791460"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FORMS</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pic>
        <p:nvPicPr>
          <p:cNvPr id="14346" name="Picture 9" descr="http://www.bc.edu/content/bc/offices/ministry/faithcommunities/thomasmore/jcr%3Acontent/content/textimage/image.img.jpg/1366830407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744" y="1629071"/>
            <a:ext cx="1515143" cy="195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http://0.static.wix.com/media/148efd_ab9e6bafe439966286d5832212ac75e1.jpg_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0743" y="4269572"/>
            <a:ext cx="1515143" cy="195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0"/>
            <a:ext cx="1828800" cy="6858000"/>
            <a:chOff x="1524000" y="0"/>
            <a:chExt cx="1828800" cy="6858000"/>
          </a:xfrm>
        </p:grpSpPr>
        <p:sp>
          <p:nvSpPr>
            <p:cNvPr id="14"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5"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6"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8" name="Picture 12" descr="StGreglogo06boldYEL"/>
            <p:cNvPicPr>
              <a:picLocks noChangeAspect="1" noChangeArrowheads="1"/>
            </p:cNvPicPr>
            <p:nvPr/>
          </p:nvPicPr>
          <p:blipFill>
            <a:blip r:embed="rId5">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591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9"/>
          <p:cNvSpPr>
            <a:spLocks noGrp="1" noChangeArrowheads="1"/>
          </p:cNvSpPr>
          <p:nvPr>
            <p:ph type="body" idx="1"/>
          </p:nvPr>
        </p:nvSpPr>
        <p:spPr>
          <a:xfrm>
            <a:off x="2412695" y="1412874"/>
            <a:ext cx="7216048" cy="5088837"/>
          </a:xfrm>
        </p:spPr>
        <p:txBody>
          <a:bodyPr>
            <a:normAutofit lnSpcReduction="10000"/>
          </a:bodyPr>
          <a:lstStyle/>
          <a:p>
            <a:pPr marL="0" indent="0" algn="just">
              <a:buNone/>
              <a:defRPr/>
            </a:pPr>
            <a:r>
              <a:rPr lang="en-GB" sz="2600" b="1" dirty="0">
                <a:solidFill>
                  <a:srgbClr val="00B0F0"/>
                </a:solidFill>
                <a:latin typeface="Tahoma" panose="020B0604030504040204" pitchFamily="34" charset="0"/>
                <a:ea typeface="Tahoma" panose="020B0604030504040204" pitchFamily="34" charset="0"/>
                <a:cs typeface="Tahoma" panose="020B0604030504040204" pitchFamily="34" charset="0"/>
              </a:rPr>
              <a:t>7</a:t>
            </a:r>
            <a:r>
              <a:rPr lang="en-GB" sz="2600" b="1" dirty="0">
                <a:solidFill>
                  <a:srgbClr val="FF99FF"/>
                </a:solidFill>
                <a:latin typeface="Tahoma" panose="020B0604030504040204" pitchFamily="34" charset="0"/>
                <a:ea typeface="Tahoma" panose="020B0604030504040204" pitchFamily="34" charset="0"/>
                <a:cs typeface="Tahoma" panose="020B0604030504040204" pitchFamily="34" charset="0"/>
              </a:rPr>
              <a:t> </a:t>
            </a:r>
            <a:r>
              <a:rPr lang="en-GB" sz="2600" b="1" dirty="0">
                <a:solidFill>
                  <a:srgbClr val="00B0F0"/>
                </a:solidFill>
                <a:latin typeface="Tahoma" panose="020B0604030504040204" pitchFamily="34" charset="0"/>
                <a:ea typeface="Tahoma" panose="020B0604030504040204" pitchFamily="34" charset="0"/>
                <a:cs typeface="Tahoma" panose="020B0604030504040204" pitchFamily="34" charset="0"/>
              </a:rPr>
              <a:t>Teresa</a:t>
            </a:r>
            <a:r>
              <a:rPr lang="en-GB" sz="2600" b="1" dirty="0">
                <a:solidFill>
                  <a:srgbClr val="FF99FF"/>
                </a:solidFill>
                <a:latin typeface="Tahoma" panose="020B0604030504040204" pitchFamily="34" charset="0"/>
                <a:ea typeface="Tahoma" panose="020B0604030504040204" pitchFamily="34" charset="0"/>
                <a:cs typeface="Tahoma" panose="020B0604030504040204" pitchFamily="34" charset="0"/>
              </a:rPr>
              <a:t> </a:t>
            </a:r>
            <a:r>
              <a:rPr lang="en-GB" sz="2600" dirty="0">
                <a:latin typeface="Tahoma" panose="020B0604030504040204" pitchFamily="34" charset="0"/>
                <a:ea typeface="Tahoma" panose="020B0604030504040204" pitchFamily="34" charset="0"/>
                <a:cs typeface="Tahoma" panose="020B0604030504040204" pitchFamily="34" charset="0"/>
              </a:rPr>
              <a:t>is named after Saint Teresa of Calcutta, an Albanian-Indian Roman Catholic nun and missionary. She lived and worked with the poor of India and founded the Order of the Missionaries of Charity, a Roman Catholic congregation of women dedicated to helping the poor. She was considered to be one of the Twentieth Century's greatest humanitarians.</a:t>
            </a:r>
          </a:p>
          <a:p>
            <a:pPr marL="0" indent="0" algn="just">
              <a:buNone/>
              <a:defRPr/>
            </a:pPr>
            <a:endParaRPr lang="en-GB" sz="2600" dirty="0">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n-GB" sz="2600" b="1" dirty="0">
                <a:solidFill>
                  <a:srgbClr val="7030A0"/>
                </a:solidFill>
                <a:latin typeface="Tahoma" panose="020B0604030504040204" pitchFamily="34" charset="0"/>
                <a:ea typeface="Tahoma" panose="020B0604030504040204" pitchFamily="34" charset="0"/>
                <a:cs typeface="Tahoma" panose="020B0604030504040204" pitchFamily="34" charset="0"/>
              </a:rPr>
              <a:t>7 </a:t>
            </a:r>
            <a:r>
              <a:rPr lang="en-GB" sz="2600" b="1" dirty="0" err="1">
                <a:solidFill>
                  <a:srgbClr val="7030A0"/>
                </a:solidFill>
                <a:latin typeface="Tahoma" panose="020B0604030504040204" pitchFamily="34" charset="0"/>
                <a:ea typeface="Tahoma" panose="020B0604030504040204" pitchFamily="34" charset="0"/>
                <a:cs typeface="Tahoma" panose="020B0604030504040204" pitchFamily="34" charset="0"/>
              </a:rPr>
              <a:t>Winefride</a:t>
            </a:r>
            <a:r>
              <a:rPr lang="en-GB" sz="2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GB" sz="2600" dirty="0">
                <a:latin typeface="Tahoma" panose="020B0604030504040204" pitchFamily="34" charset="0"/>
                <a:ea typeface="Tahoma" panose="020B0604030504040204" pitchFamily="34" charset="0"/>
                <a:cs typeface="Tahoma" panose="020B0604030504040204" pitchFamily="34" charset="0"/>
              </a:rPr>
              <a:t>is named after St. </a:t>
            </a:r>
            <a:r>
              <a:rPr lang="en-GB" sz="2600" dirty="0" err="1">
                <a:latin typeface="Tahoma" panose="020B0604030504040204" pitchFamily="34" charset="0"/>
                <a:ea typeface="Tahoma" panose="020B0604030504040204" pitchFamily="34" charset="0"/>
                <a:cs typeface="Tahoma" panose="020B0604030504040204" pitchFamily="34" charset="0"/>
              </a:rPr>
              <a:t>Winefride</a:t>
            </a:r>
            <a:r>
              <a:rPr lang="en-GB" sz="2600" dirty="0">
                <a:latin typeface="Tahoma" panose="020B0604030504040204" pitchFamily="34" charset="0"/>
                <a:ea typeface="Tahoma" panose="020B0604030504040204" pitchFamily="34" charset="0"/>
                <a:cs typeface="Tahoma" panose="020B0604030504040204" pitchFamily="34" charset="0"/>
              </a:rPr>
              <a:t>. She lived in </a:t>
            </a:r>
            <a:r>
              <a:rPr lang="en-GB" sz="2600" dirty="0" err="1">
                <a:latin typeface="Tahoma" panose="020B0604030504040204" pitchFamily="34" charset="0"/>
                <a:ea typeface="Tahoma" panose="020B0604030504040204" pitchFamily="34" charset="0"/>
                <a:cs typeface="Tahoma" panose="020B0604030504040204" pitchFamily="34" charset="0"/>
              </a:rPr>
              <a:t>Holywell</a:t>
            </a:r>
            <a:r>
              <a:rPr lang="en-GB" sz="2600" dirty="0">
                <a:latin typeface="Tahoma" panose="020B0604030504040204" pitchFamily="34" charset="0"/>
                <a:ea typeface="Tahoma" panose="020B0604030504040204" pitchFamily="34" charset="0"/>
                <a:cs typeface="Tahoma" panose="020B0604030504040204" pitchFamily="34" charset="0"/>
              </a:rPr>
              <a:t> where she spent her life in prayer. She was Abbess in charge of  her  convent.  After her death, Holywell  became  an important centre for pilgrimage.</a:t>
            </a:r>
          </a:p>
          <a:p>
            <a:pPr>
              <a:buFontTx/>
              <a:buNone/>
              <a:defRPr/>
            </a:pPr>
            <a:endParaRPr lang="en-GB" sz="3100" dirty="0"/>
          </a:p>
          <a:p>
            <a:pPr>
              <a:buFontTx/>
              <a:buNone/>
              <a:defRPr/>
            </a:pPr>
            <a:endParaRPr lang="en-GB" sz="1800" dirty="0"/>
          </a:p>
          <a:p>
            <a:pPr>
              <a:buFontTx/>
              <a:buNone/>
              <a:defRPr/>
            </a:pPr>
            <a:endParaRPr lang="en-GB" sz="1800" dirty="0"/>
          </a:p>
        </p:txBody>
      </p:sp>
      <p:sp>
        <p:nvSpPr>
          <p:cNvPr id="13" name="Rectangle 12"/>
          <p:cNvSpPr/>
          <p:nvPr/>
        </p:nvSpPr>
        <p:spPr>
          <a:xfrm>
            <a:off x="2412694" y="333375"/>
            <a:ext cx="8791460"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FORMS</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pic>
        <p:nvPicPr>
          <p:cNvPr id="14348" name="Picture 11"/>
          <p:cNvPicPr>
            <a:picLocks noChangeAspect="1" noChangeArrowheads="1"/>
          </p:cNvPicPr>
          <p:nvPr/>
        </p:nvPicPr>
        <p:blipFill>
          <a:blip r:embed="rId3">
            <a:extLst>
              <a:ext uri="{28A0092B-C50C-407E-A947-70E740481C1C}">
                <a14:useLocalDpi xmlns:a14="http://schemas.microsoft.com/office/drawing/2010/main" val="0"/>
              </a:ext>
            </a:extLst>
          </a:blip>
          <a:srcRect b="7649"/>
          <a:stretch>
            <a:fillRect/>
          </a:stretch>
        </p:blipFill>
        <p:spPr bwMode="auto">
          <a:xfrm>
            <a:off x="10083983" y="4259213"/>
            <a:ext cx="1858580" cy="224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0"/>
            <a:ext cx="1828800" cy="6858000"/>
            <a:chOff x="1524000" y="0"/>
            <a:chExt cx="1828800" cy="6858000"/>
          </a:xfrm>
        </p:grpSpPr>
        <p:sp>
          <p:nvSpPr>
            <p:cNvPr id="14"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5"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6"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8" name="Picture 12" descr="StGreglogo06boldYEL"/>
            <p:cNvPicPr>
              <a:picLocks noChangeAspect="1" noChangeArrowheads="1"/>
            </p:cNvPicPr>
            <p:nvPr/>
          </p:nvPicPr>
          <p:blipFill>
            <a:blip r:embed="rId4">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689" y="1412874"/>
            <a:ext cx="1881169" cy="1881169"/>
          </a:xfrm>
          <a:prstGeom prst="rect">
            <a:avLst/>
          </a:prstGeom>
        </p:spPr>
      </p:pic>
    </p:spTree>
    <p:extLst>
      <p:ext uri="{BB962C8B-B14F-4D97-AF65-F5344CB8AC3E}">
        <p14:creationId xmlns:p14="http://schemas.microsoft.com/office/powerpoint/2010/main" val="364380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75720" y="404665"/>
            <a:ext cx="6480720" cy="830997"/>
          </a:xfrm>
          <a:prstGeom prst="rect">
            <a:avLst/>
          </a:prstGeom>
          <a:noFill/>
        </p:spPr>
        <p:txBody>
          <a:bodyPr>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THE SCHOOL DAY</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graphicFrame>
        <p:nvGraphicFramePr>
          <p:cNvPr id="10" name="Table 9"/>
          <p:cNvGraphicFramePr>
            <a:graphicFrameLocks noGrp="1"/>
          </p:cNvGraphicFramePr>
          <p:nvPr/>
        </p:nvGraphicFramePr>
        <p:xfrm>
          <a:off x="4115300" y="1174106"/>
          <a:ext cx="6013149" cy="5078419"/>
        </p:xfrm>
        <a:graphic>
          <a:graphicData uri="http://schemas.openxmlformats.org/drawingml/2006/table">
            <a:tbl>
              <a:tblPr firstRow="1" bandRow="1">
                <a:tableStyleId>{5C22544A-7EE6-4342-B048-85BDC9FD1C3A}</a:tableStyleId>
              </a:tblPr>
              <a:tblGrid>
                <a:gridCol w="890166">
                  <a:extLst>
                    <a:ext uri="{9D8B030D-6E8A-4147-A177-3AD203B41FA5}">
                      <a16:colId xmlns:a16="http://schemas.microsoft.com/office/drawing/2014/main" val="20000"/>
                    </a:ext>
                  </a:extLst>
                </a:gridCol>
                <a:gridCol w="5122983">
                  <a:extLst>
                    <a:ext uri="{9D8B030D-6E8A-4147-A177-3AD203B41FA5}">
                      <a16:colId xmlns:a16="http://schemas.microsoft.com/office/drawing/2014/main" val="20001"/>
                    </a:ext>
                  </a:extLst>
                </a:gridCol>
              </a:tblGrid>
              <a:tr h="359817">
                <a:tc>
                  <a:txBody>
                    <a:bodyPr/>
                    <a:lstStyle/>
                    <a:p>
                      <a:r>
                        <a:rPr lang="en-GB" sz="1600" b="0" dirty="0">
                          <a:solidFill>
                            <a:schemeClr val="tx1"/>
                          </a:solidFill>
                          <a:latin typeface="Tahoma" pitchFamily="34" charset="0"/>
                          <a:ea typeface="Tahoma" pitchFamily="34" charset="0"/>
                          <a:cs typeface="Tahoma" pitchFamily="34" charset="0"/>
                        </a:rPr>
                        <a:t>8.00</a:t>
                      </a:r>
                    </a:p>
                  </a:txBody>
                  <a:tcPr marL="91444" marR="91444" marT="45717" marB="45717">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Tahoma" pitchFamily="34" charset="0"/>
                          <a:ea typeface="Tahoma" pitchFamily="34" charset="0"/>
                          <a:cs typeface="Tahoma" pitchFamily="34" charset="0"/>
                        </a:rPr>
                        <a:t>LRC open</a:t>
                      </a:r>
                    </a:p>
                  </a:txBody>
                  <a:tcPr marL="91444" marR="91444" marT="45717" marB="45717">
                    <a:solidFill>
                      <a:schemeClr val="accent5">
                        <a:lumMod val="20000"/>
                        <a:lumOff val="80000"/>
                      </a:schemeClr>
                    </a:solidFill>
                  </a:tcPr>
                </a:tc>
                <a:extLst>
                  <a:ext uri="{0D108BD9-81ED-4DB2-BD59-A6C34878D82A}">
                    <a16:rowId xmlns:a16="http://schemas.microsoft.com/office/drawing/2014/main" val="1098243574"/>
                  </a:ext>
                </a:extLst>
              </a:tr>
              <a:tr h="360040">
                <a:tc>
                  <a:txBody>
                    <a:bodyPr/>
                    <a:lstStyle/>
                    <a:p>
                      <a:r>
                        <a:rPr lang="en-GB" sz="1600" b="0" dirty="0">
                          <a:solidFill>
                            <a:schemeClr val="tx1"/>
                          </a:solidFill>
                          <a:latin typeface="Tahoma" pitchFamily="34" charset="0"/>
                          <a:ea typeface="Tahoma" pitchFamily="34" charset="0"/>
                          <a:cs typeface="Tahoma" pitchFamily="34" charset="0"/>
                        </a:rPr>
                        <a:t>8.45</a:t>
                      </a:r>
                    </a:p>
                  </a:txBody>
                  <a:tcPr marL="91444" marR="91444" marT="45717" marB="45717">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400" spc="-150" dirty="0">
                          <a:solidFill>
                            <a:srgbClr val="000000"/>
                          </a:solidFill>
                          <a:latin typeface="Arial"/>
                        </a:rPr>
                        <a:t>Movement Bell/ Drama Theatre for Year Group Collective Worship</a:t>
                      </a:r>
                      <a:endParaRPr lang="en-GB" sz="1600" b="0" spc="-150" dirty="0">
                        <a:solidFill>
                          <a:schemeClr val="tx1"/>
                        </a:solidFill>
                        <a:latin typeface="Tahoma" pitchFamily="34" charset="0"/>
                        <a:ea typeface="Tahoma" pitchFamily="34" charset="0"/>
                        <a:cs typeface="Tahoma" pitchFamily="34" charset="0"/>
                      </a:endParaRPr>
                    </a:p>
                  </a:txBody>
                  <a:tcPr marL="91444" marR="91444" marT="45717" marB="45717">
                    <a:solidFill>
                      <a:schemeClr val="accent5">
                        <a:lumMod val="20000"/>
                        <a:lumOff val="80000"/>
                      </a:schemeClr>
                    </a:solidFill>
                  </a:tcPr>
                </a:tc>
                <a:extLst>
                  <a:ext uri="{0D108BD9-81ED-4DB2-BD59-A6C34878D82A}">
                    <a16:rowId xmlns:a16="http://schemas.microsoft.com/office/drawing/2014/main" val="10000"/>
                  </a:ext>
                </a:extLst>
              </a:tr>
              <a:tr h="335257">
                <a:tc>
                  <a:txBody>
                    <a:bodyPr/>
                    <a:lstStyle/>
                    <a:p>
                      <a:r>
                        <a:rPr lang="en-GB" sz="1600" b="0" dirty="0">
                          <a:solidFill>
                            <a:schemeClr val="tx1"/>
                          </a:solidFill>
                          <a:latin typeface="Tahoma" pitchFamily="34" charset="0"/>
                          <a:ea typeface="Tahoma" pitchFamily="34" charset="0"/>
                          <a:cs typeface="Tahoma" pitchFamily="34" charset="0"/>
                        </a:rPr>
                        <a:t>8.50</a:t>
                      </a:r>
                    </a:p>
                  </a:txBody>
                  <a:tcPr marL="91444" marR="91444" marT="45717" marB="45717"/>
                </a:tc>
                <a:tc>
                  <a:txBody>
                    <a:bodyPr/>
                    <a:lstStyle/>
                    <a:p>
                      <a:r>
                        <a:rPr lang="en-GB" sz="1600" b="0" dirty="0">
                          <a:solidFill>
                            <a:schemeClr val="tx1"/>
                          </a:solidFill>
                          <a:latin typeface="Tahoma" pitchFamily="34" charset="0"/>
                          <a:ea typeface="Tahoma" pitchFamily="34" charset="0"/>
                          <a:cs typeface="Tahoma" pitchFamily="34" charset="0"/>
                        </a:rPr>
                        <a:t>Registration</a:t>
                      </a:r>
                      <a:r>
                        <a:rPr lang="en-GB" sz="1600" b="0" baseline="0" dirty="0">
                          <a:solidFill>
                            <a:schemeClr val="tx1"/>
                          </a:solidFill>
                          <a:latin typeface="Tahoma" pitchFamily="34" charset="0"/>
                          <a:ea typeface="Tahoma" pitchFamily="34" charset="0"/>
                          <a:cs typeface="Tahoma" pitchFamily="34" charset="0"/>
                        </a:rPr>
                        <a:t> (or Collective Worship)</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1"/>
                  </a:ext>
                </a:extLst>
              </a:tr>
              <a:tr h="335257">
                <a:tc>
                  <a:txBody>
                    <a:bodyPr/>
                    <a:lstStyle/>
                    <a:p>
                      <a:r>
                        <a:rPr lang="en-GB" sz="1600" b="0" dirty="0">
                          <a:latin typeface="Tahoma" pitchFamily="34" charset="0"/>
                          <a:ea typeface="Tahoma" pitchFamily="34" charset="0"/>
                          <a:cs typeface="Tahoma" pitchFamily="34" charset="0"/>
                        </a:rPr>
                        <a:t>9.05</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Period 1</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2"/>
                  </a:ext>
                </a:extLst>
              </a:tr>
              <a:tr h="335257">
                <a:tc>
                  <a:txBody>
                    <a:bodyPr/>
                    <a:lstStyle/>
                    <a:p>
                      <a:r>
                        <a:rPr lang="en-GB" sz="1600" b="0" dirty="0">
                          <a:latin typeface="Tahoma" pitchFamily="34" charset="0"/>
                          <a:ea typeface="Tahoma" pitchFamily="34" charset="0"/>
                          <a:cs typeface="Tahoma" pitchFamily="34" charset="0"/>
                        </a:rPr>
                        <a:t>10.05</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Period 2</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3"/>
                  </a:ext>
                </a:extLst>
              </a:tr>
              <a:tr h="335257">
                <a:tc>
                  <a:txBody>
                    <a:bodyPr/>
                    <a:lstStyle/>
                    <a:p>
                      <a:r>
                        <a:rPr lang="en-GB" sz="1600" b="0" dirty="0">
                          <a:latin typeface="Tahoma" pitchFamily="34" charset="0"/>
                          <a:ea typeface="Tahoma" pitchFamily="34" charset="0"/>
                          <a:cs typeface="Tahoma" pitchFamily="34" charset="0"/>
                        </a:rPr>
                        <a:t>11.05</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Break</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4"/>
                  </a:ext>
                </a:extLst>
              </a:tr>
              <a:tr h="335257">
                <a:tc>
                  <a:txBody>
                    <a:bodyPr/>
                    <a:lstStyle/>
                    <a:p>
                      <a:r>
                        <a:rPr lang="en-GB" sz="1600" b="0" dirty="0">
                          <a:latin typeface="Tahoma" pitchFamily="34" charset="0"/>
                          <a:ea typeface="Tahoma" pitchFamily="34" charset="0"/>
                          <a:cs typeface="Tahoma" pitchFamily="34" charset="0"/>
                        </a:rPr>
                        <a:t>11.20</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Movement Bell</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5"/>
                  </a:ext>
                </a:extLst>
              </a:tr>
              <a:tr h="335257">
                <a:tc>
                  <a:txBody>
                    <a:bodyPr/>
                    <a:lstStyle/>
                    <a:p>
                      <a:r>
                        <a:rPr lang="en-GB" sz="1600" b="0" dirty="0">
                          <a:latin typeface="Tahoma" pitchFamily="34" charset="0"/>
                          <a:ea typeface="Tahoma" pitchFamily="34" charset="0"/>
                          <a:cs typeface="Tahoma" pitchFamily="34" charset="0"/>
                        </a:rPr>
                        <a:t>11.25</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Period 3</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6"/>
                  </a:ext>
                </a:extLst>
              </a:tr>
              <a:tr h="335257">
                <a:tc>
                  <a:txBody>
                    <a:bodyPr/>
                    <a:lstStyle/>
                    <a:p>
                      <a:r>
                        <a:rPr lang="en-GB" sz="1600" b="0" dirty="0">
                          <a:latin typeface="Tahoma" pitchFamily="34" charset="0"/>
                          <a:ea typeface="Tahoma" pitchFamily="34" charset="0"/>
                          <a:cs typeface="Tahoma" pitchFamily="34" charset="0"/>
                        </a:rPr>
                        <a:t>12.25</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Period 4/ First Lunch</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7"/>
                  </a:ext>
                </a:extLst>
              </a:tr>
              <a:tr h="335257">
                <a:tc>
                  <a:txBody>
                    <a:bodyPr/>
                    <a:lstStyle/>
                    <a:p>
                      <a:r>
                        <a:rPr lang="en-GB" sz="1600" b="0" dirty="0">
                          <a:latin typeface="Tahoma" pitchFamily="34" charset="0"/>
                          <a:ea typeface="Tahoma" pitchFamily="34" charset="0"/>
                          <a:cs typeface="Tahoma" pitchFamily="34" charset="0"/>
                        </a:rPr>
                        <a:t>1.00</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Period 4</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8"/>
                  </a:ext>
                </a:extLst>
              </a:tr>
              <a:tr h="335257">
                <a:tc>
                  <a:txBody>
                    <a:bodyPr/>
                    <a:lstStyle/>
                    <a:p>
                      <a:r>
                        <a:rPr lang="en-GB" sz="1600" b="0" dirty="0">
                          <a:latin typeface="Tahoma" pitchFamily="34" charset="0"/>
                          <a:ea typeface="Tahoma" pitchFamily="34" charset="0"/>
                          <a:cs typeface="Tahoma" pitchFamily="34" charset="0"/>
                        </a:rPr>
                        <a:t>1.25</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Period 4/ Second Lunch</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09"/>
                  </a:ext>
                </a:extLst>
              </a:tr>
              <a:tr h="335257">
                <a:tc>
                  <a:txBody>
                    <a:bodyPr/>
                    <a:lstStyle/>
                    <a:p>
                      <a:r>
                        <a:rPr lang="en-GB" sz="1600" b="0" dirty="0">
                          <a:solidFill>
                            <a:schemeClr val="tx1"/>
                          </a:solidFill>
                          <a:latin typeface="Tahoma" pitchFamily="34" charset="0"/>
                          <a:ea typeface="Tahoma" pitchFamily="34" charset="0"/>
                          <a:cs typeface="Tahoma" pitchFamily="34" charset="0"/>
                        </a:rPr>
                        <a:t>1.55</a:t>
                      </a:r>
                    </a:p>
                  </a:txBody>
                  <a:tcPr marL="91444" marR="91444" marT="45717" marB="45717"/>
                </a:tc>
                <a:tc>
                  <a:txBody>
                    <a:bodyPr/>
                    <a:lstStyle/>
                    <a:p>
                      <a:r>
                        <a:rPr lang="en-GB" sz="1600" b="0" dirty="0">
                          <a:solidFill>
                            <a:schemeClr val="tx1"/>
                          </a:solidFill>
                          <a:latin typeface="Tahoma" pitchFamily="34" charset="0"/>
                          <a:ea typeface="Tahoma" pitchFamily="34" charset="0"/>
                          <a:cs typeface="Tahoma" pitchFamily="34" charset="0"/>
                        </a:rPr>
                        <a:t>Movement Bell</a:t>
                      </a:r>
                    </a:p>
                  </a:txBody>
                  <a:tcPr marL="91444" marR="91444" marT="45717" marB="45717"/>
                </a:tc>
                <a:extLst>
                  <a:ext uri="{0D108BD9-81ED-4DB2-BD59-A6C34878D82A}">
                    <a16:rowId xmlns:a16="http://schemas.microsoft.com/office/drawing/2014/main" val="10010"/>
                  </a:ext>
                </a:extLst>
              </a:tr>
              <a:tr h="335257">
                <a:tc>
                  <a:txBody>
                    <a:bodyPr/>
                    <a:lstStyle/>
                    <a:p>
                      <a:r>
                        <a:rPr lang="en-GB" sz="1600" b="0" dirty="0">
                          <a:latin typeface="Tahoma" pitchFamily="34" charset="0"/>
                          <a:ea typeface="Tahoma" pitchFamily="34" charset="0"/>
                          <a:cs typeface="Tahoma" pitchFamily="34" charset="0"/>
                        </a:rPr>
                        <a:t>2.00</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Period 5</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11"/>
                  </a:ext>
                </a:extLst>
              </a:tr>
              <a:tr h="335257">
                <a:tc>
                  <a:txBody>
                    <a:bodyPr/>
                    <a:lstStyle/>
                    <a:p>
                      <a:r>
                        <a:rPr lang="en-GB" sz="1600" b="0" dirty="0">
                          <a:latin typeface="Tahoma" pitchFamily="34" charset="0"/>
                          <a:ea typeface="Tahoma" pitchFamily="34" charset="0"/>
                          <a:cs typeface="Tahoma" pitchFamily="34" charset="0"/>
                        </a:rPr>
                        <a:t>3.00</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tc>
                  <a:txBody>
                    <a:bodyPr/>
                    <a:lstStyle/>
                    <a:p>
                      <a:r>
                        <a:rPr lang="en-GB" sz="1600" b="0" dirty="0">
                          <a:latin typeface="Tahoma" pitchFamily="34" charset="0"/>
                          <a:ea typeface="Tahoma" pitchFamily="34" charset="0"/>
                          <a:cs typeface="Tahoma" pitchFamily="34" charset="0"/>
                        </a:rPr>
                        <a:t>Dismissal.  </a:t>
                      </a:r>
                      <a:r>
                        <a:rPr lang="en-GB" sz="1600" b="0" dirty="0">
                          <a:solidFill>
                            <a:schemeClr val="tx1"/>
                          </a:solidFill>
                          <a:latin typeface="Tahoma" pitchFamily="34" charset="0"/>
                          <a:ea typeface="Tahoma" pitchFamily="34" charset="0"/>
                          <a:cs typeface="Tahoma" pitchFamily="34" charset="0"/>
                        </a:rPr>
                        <a:t>LRC open.</a:t>
                      </a:r>
                      <a:r>
                        <a:rPr lang="en-GB" sz="1600" b="0" baseline="0" dirty="0">
                          <a:solidFill>
                            <a:schemeClr val="tx1"/>
                          </a:solidFill>
                          <a:latin typeface="Tahoma" pitchFamily="34" charset="0"/>
                          <a:ea typeface="Tahoma" pitchFamily="34" charset="0"/>
                          <a:cs typeface="Tahoma" pitchFamily="34" charset="0"/>
                        </a:rPr>
                        <a:t> Extra-Curricular Activities</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10012"/>
                  </a:ext>
                </a:extLst>
              </a:tr>
              <a:tr h="335257">
                <a:tc>
                  <a:txBody>
                    <a:bodyPr/>
                    <a:lstStyle/>
                    <a:p>
                      <a:r>
                        <a:rPr lang="en-GB" sz="1600" b="0" dirty="0">
                          <a:solidFill>
                            <a:schemeClr val="tx1"/>
                          </a:solidFill>
                          <a:latin typeface="Tahoma" pitchFamily="34" charset="0"/>
                          <a:ea typeface="Tahoma" pitchFamily="34" charset="0"/>
                          <a:cs typeface="Tahoma" pitchFamily="34" charset="0"/>
                        </a:rPr>
                        <a:t>4.00</a:t>
                      </a:r>
                    </a:p>
                  </a:txBody>
                  <a:tcPr marL="91444" marR="91444" marT="45717" marB="45717"/>
                </a:tc>
                <a:tc>
                  <a:txBody>
                    <a:bodyPr/>
                    <a:lstStyle/>
                    <a:p>
                      <a:r>
                        <a:rPr lang="en-GB" sz="1600" b="0" dirty="0">
                          <a:solidFill>
                            <a:schemeClr val="tx1"/>
                          </a:solidFill>
                          <a:latin typeface="Tahoma" pitchFamily="34" charset="0"/>
                          <a:ea typeface="Tahoma" pitchFamily="34" charset="0"/>
                          <a:cs typeface="Tahoma" pitchFamily="34" charset="0"/>
                        </a:rPr>
                        <a:t>LRC Closed.  Extra-Curricular</a:t>
                      </a:r>
                      <a:r>
                        <a:rPr lang="en-GB" sz="1600" b="0" baseline="0" dirty="0">
                          <a:solidFill>
                            <a:schemeClr val="tx1"/>
                          </a:solidFill>
                          <a:latin typeface="Tahoma" pitchFamily="34" charset="0"/>
                          <a:ea typeface="Tahoma" pitchFamily="34" charset="0"/>
                          <a:cs typeface="Tahoma" pitchFamily="34" charset="0"/>
                        </a:rPr>
                        <a:t> Activities finish.</a:t>
                      </a:r>
                      <a:endParaRPr lang="en-GB" sz="1600" b="0" dirty="0">
                        <a:solidFill>
                          <a:schemeClr val="tx1"/>
                        </a:solidFill>
                        <a:latin typeface="Tahoma" pitchFamily="34" charset="0"/>
                        <a:ea typeface="Tahoma" pitchFamily="34" charset="0"/>
                        <a:cs typeface="Tahoma" pitchFamily="34" charset="0"/>
                      </a:endParaRPr>
                    </a:p>
                  </a:txBody>
                  <a:tcPr marL="91444" marR="91444" marT="45717" marB="45717"/>
                </a:tc>
                <a:extLst>
                  <a:ext uri="{0D108BD9-81ED-4DB2-BD59-A6C34878D82A}">
                    <a16:rowId xmlns:a16="http://schemas.microsoft.com/office/drawing/2014/main" val="2105816864"/>
                  </a:ext>
                </a:extLst>
              </a:tr>
            </a:tbl>
          </a:graphicData>
        </a:graphic>
      </p:graphicFrame>
      <p:sp>
        <p:nvSpPr>
          <p:cNvPr id="12" name="Rounded Rectangle 11"/>
          <p:cNvSpPr/>
          <p:nvPr/>
        </p:nvSpPr>
        <p:spPr>
          <a:xfrm>
            <a:off x="3794461" y="6317933"/>
            <a:ext cx="6337300" cy="307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latin typeface="Tahoma" pitchFamily="34" charset="0"/>
                <a:cs typeface="Tahoma" pitchFamily="34" charset="0"/>
              </a:rPr>
              <a:t>Please Note: Pupils will be marked late if they arrive after 8.50 a.m.</a:t>
            </a:r>
          </a:p>
        </p:txBody>
      </p:sp>
      <p:sp>
        <p:nvSpPr>
          <p:cNvPr id="1026" name="Control 49"/>
          <p:cNvSpPr>
            <a:spLocks noChangeArrowheads="1" noChangeShapeType="1"/>
          </p:cNvSpPr>
          <p:nvPr/>
        </p:nvSpPr>
        <p:spPr bwMode="auto">
          <a:xfrm>
            <a:off x="2238376" y="1139825"/>
            <a:ext cx="3959225" cy="525303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grpSp>
        <p:nvGrpSpPr>
          <p:cNvPr id="11" name="Group 10"/>
          <p:cNvGrpSpPr/>
          <p:nvPr/>
        </p:nvGrpSpPr>
        <p:grpSpPr>
          <a:xfrm>
            <a:off x="0" y="0"/>
            <a:ext cx="1828800" cy="6858000"/>
            <a:chOff x="1524000" y="0"/>
            <a:chExt cx="1828800" cy="6858000"/>
          </a:xfrm>
        </p:grpSpPr>
        <p:sp>
          <p:nvSpPr>
            <p:cNvPr id="14"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5"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6"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8" name="Picture 12" descr="StGreglogo06boldYEL"/>
            <p:cNvPicPr>
              <a:picLocks noChangeAspect="1" noChangeArrowheads="1"/>
            </p:cNvPicPr>
            <p:nvPr/>
          </p:nvPicPr>
          <p:blipFill>
            <a:blip r:embed="rId3">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679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439"/>
          <p:cNvSpPr txBox="1">
            <a:spLocks noChangeArrowheads="1"/>
          </p:cNvSpPr>
          <p:nvPr/>
        </p:nvSpPr>
        <p:spPr bwMode="auto">
          <a:xfrm>
            <a:off x="6999516" y="2332038"/>
            <a:ext cx="360421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 typeface="Arial" panose="020B0604020202020204" pitchFamily="34" charset="0"/>
              <a:buChar char="•"/>
            </a:pPr>
            <a:r>
              <a:rPr lang="en-GB" altLang="en-US" dirty="0">
                <a:latin typeface="Tahoma" panose="020B0604030504040204" pitchFamily="34" charset="0"/>
                <a:cs typeface="Tahoma" panose="020B0604030504040204" pitchFamily="34" charset="0"/>
              </a:rPr>
              <a:t>Talk to your child about their timetable</a:t>
            </a:r>
          </a:p>
          <a:p>
            <a:pPr eaLnBrk="1" hangingPunct="1">
              <a:spcBef>
                <a:spcPct val="50000"/>
              </a:spcBef>
              <a:buFont typeface="Arial" panose="020B0604020202020204" pitchFamily="34" charset="0"/>
              <a:buChar char="•"/>
            </a:pPr>
            <a:r>
              <a:rPr lang="en-GB" altLang="en-US" dirty="0">
                <a:latin typeface="Tahoma" panose="020B0604030504040204" pitchFamily="34" charset="0"/>
                <a:cs typeface="Tahoma" panose="020B0604030504040204" pitchFamily="34" charset="0"/>
              </a:rPr>
              <a:t>Note the days when they need specialised equipment e.g. PE kit/ technology materials.</a:t>
            </a:r>
          </a:p>
        </p:txBody>
      </p:sp>
      <p:sp>
        <p:nvSpPr>
          <p:cNvPr id="13" name="Rectangle 12"/>
          <p:cNvSpPr/>
          <p:nvPr/>
        </p:nvSpPr>
        <p:spPr>
          <a:xfrm>
            <a:off x="2445745" y="404665"/>
            <a:ext cx="8769426"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AFTER THE FIRST DAY</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grpSp>
        <p:nvGrpSpPr>
          <p:cNvPr id="11" name="Group 10"/>
          <p:cNvGrpSpPr/>
          <p:nvPr/>
        </p:nvGrpSpPr>
        <p:grpSpPr>
          <a:xfrm>
            <a:off x="0" y="0"/>
            <a:ext cx="1828800" cy="6858000"/>
            <a:chOff x="1524000" y="0"/>
            <a:chExt cx="1828800" cy="6858000"/>
          </a:xfrm>
        </p:grpSpPr>
        <p:sp>
          <p:nvSpPr>
            <p:cNvPr id="14"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5"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6"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8" name="Picture 12" descr="StGreglogo06boldYEL"/>
            <p:cNvPicPr>
              <a:picLocks noChangeAspect="1" noChangeArrowheads="1"/>
            </p:cNvPicPr>
            <p:nvPr/>
          </p:nvPicPr>
          <p:blipFill>
            <a:blip r:embed="rId3">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a:stretch>
            <a:fillRect/>
          </a:stretch>
        </p:blipFill>
        <p:spPr>
          <a:xfrm>
            <a:off x="2445746" y="1136284"/>
            <a:ext cx="4296952" cy="5451804"/>
          </a:xfrm>
          <a:prstGeom prst="rect">
            <a:avLst/>
          </a:prstGeom>
        </p:spPr>
      </p:pic>
      <p:sp>
        <p:nvSpPr>
          <p:cNvPr id="19" name="Rectangle 18"/>
          <p:cNvSpPr/>
          <p:nvPr/>
        </p:nvSpPr>
        <p:spPr>
          <a:xfrm rot="18336132">
            <a:off x="2334099" y="3543642"/>
            <a:ext cx="4174640" cy="923330"/>
          </a:xfrm>
          <a:prstGeom prst="rect">
            <a:avLst/>
          </a:prstGeom>
          <a:noFill/>
        </p:spPr>
        <p:txBody>
          <a:bodyPr wrap="squar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372156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p:cNvSpPr>
            <a:spLocks noGrp="1" noChangeArrowheads="1"/>
          </p:cNvSpPr>
          <p:nvPr>
            <p:ph type="body" idx="1"/>
          </p:nvPr>
        </p:nvSpPr>
        <p:spPr>
          <a:xfrm>
            <a:off x="6334700" y="1301128"/>
            <a:ext cx="4968606" cy="5220858"/>
          </a:xfrm>
        </p:spPr>
        <p:txBody>
          <a:bodyPr>
            <a:noAutofit/>
          </a:bodyPr>
          <a:lstStyle/>
          <a:p>
            <a:pPr eaLnBrk="1" hangingPunct="1">
              <a:lnSpc>
                <a:spcPct val="100000"/>
              </a:lnSpc>
              <a:spcBef>
                <a:spcPts val="1444"/>
              </a:spcBef>
            </a:pPr>
            <a:r>
              <a:rPr lang="en-GB" altLang="en-US" sz="2000" dirty="0">
                <a:latin typeface="Tahoma" panose="020B0604030504040204" pitchFamily="34" charset="0"/>
                <a:ea typeface="Tahoma" panose="020B0604030504040204" pitchFamily="34" charset="0"/>
                <a:cs typeface="Tahoma" panose="020B0604030504040204" pitchFamily="34" charset="0"/>
              </a:rPr>
              <a:t>Read through your child’s learning organiser and become familiar with the way it should be used effectively by your child and yourself.</a:t>
            </a:r>
          </a:p>
          <a:p>
            <a:pPr>
              <a:lnSpc>
                <a:spcPct val="100000"/>
              </a:lnSpc>
              <a:spcBef>
                <a:spcPts val="1444"/>
              </a:spcBef>
            </a:pPr>
            <a:r>
              <a:rPr lang="en-GB" altLang="en-US" sz="2000" dirty="0">
                <a:latin typeface="Tahoma" panose="020B0604030504040204" pitchFamily="34" charset="0"/>
                <a:ea typeface="Tahoma" panose="020B0604030504040204" pitchFamily="34" charset="0"/>
                <a:cs typeface="Tahoma" panose="020B0604030504040204" pitchFamily="34" charset="0"/>
              </a:rPr>
              <a:t>Please check your child’s learning organiser on a daily basis to monitor progress with ‘My Progress Tracker’</a:t>
            </a:r>
          </a:p>
          <a:p>
            <a:pPr>
              <a:lnSpc>
                <a:spcPct val="100000"/>
              </a:lnSpc>
              <a:spcBef>
                <a:spcPts val="1444"/>
              </a:spcBef>
            </a:pPr>
            <a:r>
              <a:rPr lang="en-GB" altLang="en-US" sz="2000" dirty="0">
                <a:latin typeface="Tahoma" panose="020B0604030504040204" pitchFamily="34" charset="0"/>
                <a:cs typeface="Tahoma" panose="020B0604030504040204" pitchFamily="34" charset="0"/>
              </a:rPr>
              <a:t>Help your child to fill in the Personal Development Record including Contribution to school life</a:t>
            </a:r>
          </a:p>
          <a:p>
            <a:pPr>
              <a:lnSpc>
                <a:spcPct val="100000"/>
              </a:lnSpc>
              <a:spcBef>
                <a:spcPts val="1444"/>
              </a:spcBef>
            </a:pPr>
            <a:r>
              <a:rPr lang="en-GB" altLang="en-US" sz="2000" dirty="0">
                <a:latin typeface="Tahoma" panose="020B0604030504040204" pitchFamily="34" charset="0"/>
                <a:cs typeface="Tahoma" panose="020B0604030504040204" pitchFamily="34" charset="0"/>
              </a:rPr>
              <a:t>Homework will be recorded on </a:t>
            </a:r>
            <a:r>
              <a:rPr lang="en-GB" altLang="en-US" sz="2000" dirty="0" err="1">
                <a:latin typeface="Tahoma" panose="020B0604030504040204" pitchFamily="34" charset="0"/>
                <a:cs typeface="Tahoma" panose="020B0604030504040204" pitchFamily="34" charset="0"/>
              </a:rPr>
              <a:t>ClassCharts</a:t>
            </a:r>
            <a:endParaRPr lang="en-GB" altLang="en-US" sz="2000" dirty="0">
              <a:latin typeface="Tahoma" panose="020B0604030504040204" pitchFamily="34" charset="0"/>
              <a:cs typeface="Tahoma" panose="020B0604030504040204" pitchFamily="34" charset="0"/>
            </a:endParaRPr>
          </a:p>
          <a:p>
            <a:pPr marL="0" indent="0">
              <a:lnSpc>
                <a:spcPct val="100000"/>
              </a:lnSpc>
              <a:spcBef>
                <a:spcPts val="1444"/>
              </a:spcBef>
              <a:buNone/>
            </a:pPr>
            <a:endParaRPr lang="en-GB" altLang="en-US" sz="2000" dirty="0">
              <a:latin typeface="Tahoma" panose="020B0604030504040204" pitchFamily="34" charset="0"/>
              <a:cs typeface="Tahoma" panose="020B0604030504040204" pitchFamily="34" charset="0"/>
            </a:endParaRPr>
          </a:p>
        </p:txBody>
      </p:sp>
      <p:sp>
        <p:nvSpPr>
          <p:cNvPr id="14" name="Rectangle 13"/>
          <p:cNvSpPr/>
          <p:nvPr/>
        </p:nvSpPr>
        <p:spPr>
          <a:xfrm>
            <a:off x="2373312" y="404665"/>
            <a:ext cx="9051179"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AFTER THE FIRST DAY</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grpSp>
        <p:nvGrpSpPr>
          <p:cNvPr id="10" name="Group 9"/>
          <p:cNvGrpSpPr/>
          <p:nvPr/>
        </p:nvGrpSpPr>
        <p:grpSpPr>
          <a:xfrm>
            <a:off x="0" y="0"/>
            <a:ext cx="1828800" cy="6858000"/>
            <a:chOff x="1524000" y="0"/>
            <a:chExt cx="1828800" cy="6858000"/>
          </a:xfrm>
        </p:grpSpPr>
        <p:sp>
          <p:nvSpPr>
            <p:cNvPr id="11"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2"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3"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6" name="Picture 12" descr="StGreglogo06boldYEL"/>
            <p:cNvPicPr>
              <a:picLocks noChangeAspect="1" noChangeArrowheads="1"/>
            </p:cNvPicPr>
            <p:nvPr/>
          </p:nvPicPr>
          <p:blipFill>
            <a:blip r:embed="rId3">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7525" y="1301128"/>
            <a:ext cx="3764775" cy="5268290"/>
          </a:xfrm>
          <a:prstGeom prst="rect">
            <a:avLst/>
          </a:prstGeom>
        </p:spPr>
      </p:pic>
    </p:spTree>
    <p:extLst>
      <p:ext uri="{BB962C8B-B14F-4D97-AF65-F5344CB8AC3E}">
        <p14:creationId xmlns:p14="http://schemas.microsoft.com/office/powerpoint/2010/main" val="22720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56761" y="333375"/>
            <a:ext cx="8857562" cy="830997"/>
          </a:xfrm>
          <a:prstGeom prst="rect">
            <a:avLst/>
          </a:prstGeom>
          <a:noFill/>
        </p:spPr>
        <p:txBody>
          <a:bodyPr wrap="square">
            <a:spAutoFit/>
          </a:bodyPr>
          <a:lstStyle/>
          <a:p>
            <a:pPr algn="ctr">
              <a:defRPr/>
            </a:pPr>
            <a:r>
              <a:rPr lang="en-GB" sz="4800" b="1" kern="10" dirty="0">
                <a:ln w="18000">
                  <a:solidFill>
                    <a:srgbClr val="FFFF66"/>
                  </a:solidFill>
                  <a:prstDash val="solid"/>
                  <a:miter lim="800000"/>
                </a:ln>
                <a:solidFill>
                  <a:srgbClr val="0000FF"/>
                </a:solidFill>
                <a:effectLst>
                  <a:outerShdw blurRad="25500" dist="23000" dir="7020000" algn="tl">
                    <a:srgbClr val="000000">
                      <a:alpha val="50000"/>
                    </a:srgbClr>
                  </a:outerShdw>
                </a:effectLst>
                <a:latin typeface="Arial Black"/>
              </a:rPr>
              <a:t>HOMEWORK</a:t>
            </a:r>
            <a:endParaRPr lang="en-GB" sz="4800" b="1" dirty="0">
              <a:ln w="18000">
                <a:solidFill>
                  <a:srgbClr val="FFFF66"/>
                </a:solidFill>
                <a:prstDash val="solid"/>
                <a:miter lim="800000"/>
              </a:ln>
              <a:solidFill>
                <a:srgbClr val="0000FF"/>
              </a:solidFill>
              <a:effectLst>
                <a:outerShdw blurRad="25500" dist="23000" dir="7020000" algn="tl">
                  <a:srgbClr val="000000">
                    <a:alpha val="50000"/>
                  </a:srgbClr>
                </a:outerShdw>
              </a:effectLst>
            </a:endParaRPr>
          </a:p>
        </p:txBody>
      </p:sp>
      <p:pic>
        <p:nvPicPr>
          <p:cNvPr id="27657" name="Picture 12" descr="Pre teen bad report school homework 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785" y="4811090"/>
            <a:ext cx="252095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56761" y="1168791"/>
            <a:ext cx="7921128" cy="4960332"/>
          </a:xfrm>
          <a:prstGeom prst="rect">
            <a:avLst/>
          </a:prstGeom>
          <a:noFill/>
        </p:spPr>
        <p:txBody>
          <a:bodyPr wrap="square">
            <a:spAutoFit/>
          </a:bodyPr>
          <a:lstStyle/>
          <a:p>
            <a:pPr>
              <a:spcBef>
                <a:spcPts val="1444"/>
              </a:spcBef>
              <a:defRPr/>
            </a:pPr>
            <a:r>
              <a:rPr lang="en-GB" sz="2400" dirty="0">
                <a:latin typeface="Tahoma" pitchFamily="34" charset="0"/>
                <a:ea typeface="Tahoma" pitchFamily="34" charset="0"/>
                <a:cs typeface="Tahoma" pitchFamily="34" charset="0"/>
              </a:rPr>
              <a:t>Our Homework Policy ensures your child develops the skills essential for your future learning - college, university, the world of work.</a:t>
            </a:r>
          </a:p>
          <a:p>
            <a:pPr>
              <a:spcBef>
                <a:spcPts val="1444"/>
              </a:spcBef>
              <a:defRPr/>
            </a:pPr>
            <a:r>
              <a:rPr lang="en-GB" sz="2400" dirty="0">
                <a:latin typeface="Tahoma" pitchFamily="34" charset="0"/>
                <a:ea typeface="Tahoma" pitchFamily="34" charset="0"/>
                <a:cs typeface="Tahoma" pitchFamily="34" charset="0"/>
              </a:rPr>
              <a:t>Purpose: </a:t>
            </a:r>
          </a:p>
          <a:p>
            <a:pPr marL="174625" indent="-174625">
              <a:spcBef>
                <a:spcPts val="1444"/>
              </a:spcBef>
              <a:buFont typeface="Arial" pitchFamily="34" charset="0"/>
              <a:buChar char="•"/>
              <a:defRPr/>
            </a:pPr>
            <a:r>
              <a:rPr lang="en-GB" sz="2400" dirty="0">
                <a:latin typeface="Tahoma" pitchFamily="34" charset="0"/>
                <a:ea typeface="Tahoma" pitchFamily="34" charset="0"/>
                <a:cs typeface="Tahoma" pitchFamily="34" charset="0"/>
              </a:rPr>
              <a:t>To extend the learning beyond the classroom experience</a:t>
            </a:r>
          </a:p>
          <a:p>
            <a:pPr marL="174625" indent="-174625">
              <a:spcBef>
                <a:spcPts val="1444"/>
              </a:spcBef>
              <a:buFont typeface="Arial" pitchFamily="34" charset="0"/>
              <a:buChar char="•"/>
              <a:defRPr/>
            </a:pPr>
            <a:r>
              <a:rPr lang="en-GB" sz="2400" dirty="0">
                <a:latin typeface="Tahoma" pitchFamily="34" charset="0"/>
                <a:ea typeface="Tahoma" pitchFamily="34" charset="0"/>
                <a:cs typeface="Tahoma" pitchFamily="34" charset="0"/>
              </a:rPr>
              <a:t>To consolidate on and confirm the learning in school</a:t>
            </a:r>
          </a:p>
          <a:p>
            <a:pPr marL="174625" indent="-174625">
              <a:spcBef>
                <a:spcPts val="1444"/>
              </a:spcBef>
              <a:buFont typeface="Arial" pitchFamily="34" charset="0"/>
              <a:buChar char="•"/>
              <a:defRPr/>
            </a:pPr>
            <a:r>
              <a:rPr lang="en-GB" sz="2400" dirty="0">
                <a:latin typeface="Tahoma" pitchFamily="34" charset="0"/>
                <a:ea typeface="Tahoma" pitchFamily="34" charset="0"/>
                <a:cs typeface="Tahoma" pitchFamily="34" charset="0"/>
              </a:rPr>
              <a:t>To prepare for the next lesson</a:t>
            </a:r>
          </a:p>
          <a:p>
            <a:pPr marL="174625" indent="-174625">
              <a:spcBef>
                <a:spcPts val="1444"/>
              </a:spcBef>
              <a:buFont typeface="Arial" pitchFamily="34" charset="0"/>
              <a:buChar char="•"/>
              <a:defRPr/>
            </a:pPr>
            <a:r>
              <a:rPr lang="en-GB" sz="2400" dirty="0">
                <a:latin typeface="Tahoma" pitchFamily="34" charset="0"/>
                <a:ea typeface="Tahoma" pitchFamily="34" charset="0"/>
                <a:cs typeface="Tahoma" pitchFamily="34" charset="0"/>
              </a:rPr>
              <a:t>To develop the confidence needed to become an independent learner.</a:t>
            </a:r>
            <a:r>
              <a:rPr lang="en-GB" sz="2000" dirty="0">
                <a:latin typeface="Tahoma" pitchFamily="34" charset="0"/>
                <a:ea typeface="Tahoma" pitchFamily="34" charset="0"/>
                <a:cs typeface="Tahoma" pitchFamily="34" charset="0"/>
              </a:rPr>
              <a:t> </a:t>
            </a:r>
          </a:p>
          <a:p>
            <a:pPr>
              <a:defRPr/>
            </a:pPr>
            <a:endParaRPr lang="en-GB" dirty="0"/>
          </a:p>
        </p:txBody>
      </p:sp>
      <p:grpSp>
        <p:nvGrpSpPr>
          <p:cNvPr id="12" name="Group 11"/>
          <p:cNvGrpSpPr/>
          <p:nvPr/>
        </p:nvGrpSpPr>
        <p:grpSpPr>
          <a:xfrm>
            <a:off x="0" y="0"/>
            <a:ext cx="1828800" cy="6858000"/>
            <a:chOff x="1524000" y="0"/>
            <a:chExt cx="1828800" cy="6858000"/>
          </a:xfrm>
        </p:grpSpPr>
        <p:sp>
          <p:nvSpPr>
            <p:cNvPr id="14" name="Rectangle 2"/>
            <p:cNvSpPr>
              <a:spLocks noChangeArrowheads="1"/>
            </p:cNvSpPr>
            <p:nvPr/>
          </p:nvSpPr>
          <p:spPr bwMode="auto">
            <a:xfrm>
              <a:off x="1524000" y="0"/>
              <a:ext cx="1676400" cy="6858000"/>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0000FF"/>
                </a:solidFill>
              </a:endParaRPr>
            </a:p>
          </p:txBody>
        </p:sp>
        <p:sp>
          <p:nvSpPr>
            <p:cNvPr id="15" name="Rectangle 3"/>
            <p:cNvSpPr>
              <a:spLocks noChangeArrowheads="1"/>
            </p:cNvSpPr>
            <p:nvPr/>
          </p:nvSpPr>
          <p:spPr bwMode="auto">
            <a:xfrm>
              <a:off x="3124200" y="0"/>
              <a:ext cx="228600" cy="68580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FF00"/>
                </a:solidFill>
              </a:endParaRPr>
            </a:p>
          </p:txBody>
        </p:sp>
        <p:sp>
          <p:nvSpPr>
            <p:cNvPr id="16" name="Line 4"/>
            <p:cNvSpPr>
              <a:spLocks noChangeShapeType="1"/>
            </p:cNvSpPr>
            <p:nvPr/>
          </p:nvSpPr>
          <p:spPr bwMode="auto">
            <a:xfrm>
              <a:off x="3124200" y="0"/>
              <a:ext cx="0" cy="685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WordArt 13"/>
            <p:cNvSpPr>
              <a:spLocks noChangeArrowheads="1" noChangeShapeType="1" noTextEdit="1"/>
            </p:cNvSpPr>
            <p:nvPr/>
          </p:nvSpPr>
          <p:spPr bwMode="auto">
            <a:xfrm>
              <a:off x="1703389" y="333375"/>
              <a:ext cx="1368425" cy="1079500"/>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00"/>
                  </a:solidFill>
                  <a:latin typeface="Arial Black" panose="020B0A04020102020204" pitchFamily="34" charset="0"/>
                </a:rPr>
                <a:t>St. Gregory's</a:t>
              </a:r>
            </a:p>
            <a:p>
              <a:pPr algn="ctr"/>
              <a:r>
                <a:rPr lang="en-GB" sz="3600" b="1" kern="10" dirty="0">
                  <a:ln w="9525">
                    <a:solidFill>
                      <a:srgbClr val="000000"/>
                    </a:solidFill>
                    <a:round/>
                    <a:headEnd/>
                    <a:tailEnd/>
                  </a:ln>
                  <a:solidFill>
                    <a:srgbClr val="FFFF00"/>
                  </a:solidFill>
                  <a:latin typeface="Arial Black" panose="020B0A04020102020204" pitchFamily="34" charset="0"/>
                </a:rPr>
                <a:t>Catholic</a:t>
              </a:r>
            </a:p>
            <a:p>
              <a:pPr algn="ctr"/>
              <a:r>
                <a:rPr lang="en-GB" sz="3600" b="1" kern="10" dirty="0">
                  <a:ln w="9525">
                    <a:solidFill>
                      <a:srgbClr val="000000"/>
                    </a:solidFill>
                    <a:round/>
                    <a:headEnd/>
                    <a:tailEnd/>
                  </a:ln>
                  <a:solidFill>
                    <a:srgbClr val="FFFF00"/>
                  </a:solidFill>
                  <a:latin typeface="Arial Black" panose="020B0A04020102020204" pitchFamily="34" charset="0"/>
                </a:rPr>
                <a:t>High School</a:t>
              </a:r>
            </a:p>
          </p:txBody>
        </p:sp>
        <p:pic>
          <p:nvPicPr>
            <p:cNvPr id="18" name="Picture 12" descr="StGreglogo06boldYEL"/>
            <p:cNvPicPr>
              <a:picLocks noChangeAspect="1" noChangeArrowheads="1"/>
            </p:cNvPicPr>
            <p:nvPr/>
          </p:nvPicPr>
          <p:blipFill>
            <a:blip r:embed="rId4">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992314" y="1773238"/>
              <a:ext cx="695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732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1448</Words>
  <Application>Microsoft Office PowerPoint</Application>
  <PresentationFormat>Widescreen</PresentationFormat>
  <Paragraphs>205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Comic Sans MS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jmason</dc:creator>
  <cp:lastModifiedBy>john mason</cp:lastModifiedBy>
  <cp:revision>22</cp:revision>
  <cp:lastPrinted>2020-06-17T12:28:14Z</cp:lastPrinted>
  <dcterms:created xsi:type="dcterms:W3CDTF">2017-06-27T10:49:04Z</dcterms:created>
  <dcterms:modified xsi:type="dcterms:W3CDTF">2020-07-10T18:31:26Z</dcterms:modified>
</cp:coreProperties>
</file>