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76" r:id="rId3"/>
    <p:sldId id="287" r:id="rId4"/>
    <p:sldId id="279" r:id="rId5"/>
    <p:sldId id="278" r:id="rId6"/>
    <p:sldId id="281" r:id="rId7"/>
    <p:sldId id="258" r:id="rId8"/>
    <p:sldId id="259" r:id="rId9"/>
    <p:sldId id="288" r:id="rId10"/>
    <p:sldId id="269" r:id="rId11"/>
    <p:sldId id="260" r:id="rId12"/>
    <p:sldId id="285" r:id="rId13"/>
    <p:sldId id="261" r:id="rId14"/>
    <p:sldId id="262" r:id="rId15"/>
    <p:sldId id="263" r:id="rId16"/>
    <p:sldId id="264" r:id="rId17"/>
    <p:sldId id="265" r:id="rId18"/>
    <p:sldId id="267" r:id="rId19"/>
    <p:sldId id="266" r:id="rId20"/>
    <p:sldId id="268" r:id="rId21"/>
    <p:sldId id="270" r:id="rId22"/>
    <p:sldId id="271" r:id="rId23"/>
    <p:sldId id="274" r:id="rId24"/>
    <p:sldId id="273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44" d="100"/>
          <a:sy n="44" d="100"/>
        </p:scale>
        <p:origin x="9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0681-0AAD-4FB0-A0AB-15D4F2A95D64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DF58-68AF-44BE-9E2D-FC984960F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1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2AB9A7-F99A-4C79-8D63-68E2B9305B39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67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51A4C8F-EDB8-4E10-BE08-CA202A5AD48A}" type="slidenum">
              <a:rPr lang="en-GB" altLang="en-US" sz="1200"/>
              <a:pPr eaLnBrk="1" hangingPunct="1"/>
              <a:t>18</a:t>
            </a:fld>
            <a:endParaRPr lang="en-GB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A19C69-BD23-4B49-B645-2E9D982E9832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847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8F81A3-9B7F-4FC9-BAA1-303135D9B4DC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05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780697-FEF2-47BF-B4C7-08B494639ED3}" type="slidenum">
              <a:rPr lang="en-GB" altLang="en-US" sz="1200"/>
              <a:pPr eaLnBrk="1" hangingPunct="1"/>
              <a:t>21</a:t>
            </a:fld>
            <a:endParaRPr lang="en-GB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04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7B7FA6-0018-47AB-A4DC-218147105748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951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6CF1C6-07CF-4A03-A112-1E4A2946882F}" type="slidenum">
              <a:rPr lang="en-GB" altLang="en-US" sz="1200"/>
              <a:pPr eaLnBrk="1" hangingPunct="1"/>
              <a:t>23</a:t>
            </a:fld>
            <a:endParaRPr lang="en-GB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543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42E40A-B8CA-4E73-BC8B-E0183607D233}" type="slidenum">
              <a:rPr lang="en-GB" altLang="en-US" sz="1200"/>
              <a:pPr eaLnBrk="1" hangingPunct="1"/>
              <a:t>24</a:t>
            </a:fld>
            <a:endParaRPr lang="en-GB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232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E26EA2-F125-4765-AC9E-4AC48F465DC5}" type="slidenum">
              <a:rPr lang="en-GB" altLang="en-US" sz="1200"/>
              <a:pPr eaLnBrk="1" hangingPunct="1"/>
              <a:t>25</a:t>
            </a:fld>
            <a:endParaRPr lang="en-GB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95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0F138E-5C17-42C1-A631-B1BBD3A7EF6A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13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64094E-2124-414C-AA2F-BAD2EC356D76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68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FD2CE3-B75E-406B-8CEA-D3B997A4C23F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54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DAF8812-1749-40DB-8A45-BA7851D4C6FA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05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DF0F96-F695-4CDB-9627-43916052C531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1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B069E18-3A8F-4292-917B-203C2B2F3B4F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051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D88C434-DBF3-4270-927C-235004120F6F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02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EC4315-DF0D-4B65-96C6-CCF0ED0D43ED}" type="slidenum">
              <a:rPr lang="en-GB" altLang="en-US" sz="1200"/>
              <a:pPr eaLnBrk="1" hangingPunct="1"/>
              <a:t>16</a:t>
            </a:fld>
            <a:endParaRPr lang="en-GB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73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1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7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0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9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4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73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4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1F257-BB2E-45D3-A9E8-72DF6A3EE75B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A928-163F-4BE6-BBE6-A458FE4E7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18962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70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1271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3792538" y="476251"/>
            <a:ext cx="63357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St. Gregory’s Catholic High School</a:t>
            </a:r>
          </a:p>
          <a:p>
            <a:pPr algn="ctr" eaLnBrk="1" hangingPunct="1"/>
            <a:endParaRPr lang="en-GB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75" name="Picture 12" descr="A4 SEAL colo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72" y="5751719"/>
            <a:ext cx="5528906" cy="6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752879" y="1357791"/>
            <a:ext cx="4415029" cy="4098065"/>
            <a:chOff x="5003992" y="1357791"/>
            <a:chExt cx="4415029" cy="40980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992" y="1357791"/>
              <a:ext cx="4415029" cy="4098065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2" t="10924" r="11412" b="10924"/>
            <a:stretch>
              <a:fillRect/>
            </a:stretch>
          </p:blipFill>
          <p:spPr bwMode="auto">
            <a:xfrm>
              <a:off x="5264340" y="1653654"/>
              <a:ext cx="3894335" cy="3550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29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8"/>
          <p:cNvSpPr>
            <a:spLocks noGrp="1" noChangeArrowheads="1"/>
          </p:cNvSpPr>
          <p:nvPr>
            <p:ph idx="1"/>
          </p:nvPr>
        </p:nvSpPr>
        <p:spPr>
          <a:xfrm>
            <a:off x="3018622" y="1557338"/>
            <a:ext cx="5954556" cy="504176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444"/>
              </a:spcBef>
              <a:buNone/>
              <a:defRPr/>
            </a:pPr>
            <a:r>
              <a:rPr lang="en-GB" altLang="en-US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a morning and evening routine and keep to it. In the evening a possible routine once home could be: </a:t>
            </a:r>
          </a:p>
          <a:p>
            <a:pPr marL="717550" indent="-358775">
              <a:lnSpc>
                <a:spcPct val="120000"/>
              </a:lnSpc>
              <a:spcBef>
                <a:spcPts val="1444"/>
              </a:spcBef>
              <a:defRPr/>
            </a:pPr>
            <a:r>
              <a:rPr lang="en-GB" altLang="en-US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and hang up school clothes </a:t>
            </a:r>
          </a:p>
          <a:p>
            <a:pPr marL="717550" indent="-358775">
              <a:lnSpc>
                <a:spcPct val="120000"/>
              </a:lnSpc>
              <a:spcBef>
                <a:spcPts val="1444"/>
              </a:spcBef>
              <a:defRPr/>
            </a:pPr>
            <a:r>
              <a:rPr lang="en-GB" altLang="en-US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snack </a:t>
            </a:r>
          </a:p>
          <a:p>
            <a:pPr marL="717550" indent="-358775">
              <a:lnSpc>
                <a:spcPct val="120000"/>
              </a:lnSpc>
              <a:spcBef>
                <a:spcPts val="1444"/>
              </a:spcBef>
              <a:defRPr/>
            </a:pPr>
            <a:r>
              <a:rPr lang="en-GB" altLang="en-US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Learning Organiser</a:t>
            </a:r>
          </a:p>
          <a:p>
            <a:pPr marL="717550" indent="-358775">
              <a:lnSpc>
                <a:spcPct val="120000"/>
              </a:lnSpc>
              <a:spcBef>
                <a:spcPts val="1444"/>
              </a:spcBef>
              <a:defRPr/>
            </a:pPr>
            <a:r>
              <a:rPr lang="en-GB" altLang="en-US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homework </a:t>
            </a:r>
          </a:p>
          <a:p>
            <a:pPr marL="717550" indent="-358775">
              <a:lnSpc>
                <a:spcPct val="120000"/>
              </a:lnSpc>
              <a:spcBef>
                <a:spcPts val="1444"/>
              </a:spcBef>
              <a:defRPr/>
            </a:pPr>
            <a:r>
              <a:rPr lang="en-GB" altLang="en-US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Re-pack school bag for the following day</a:t>
            </a:r>
          </a:p>
          <a:p>
            <a:pPr marL="0" indent="0">
              <a:lnSpc>
                <a:spcPct val="120000"/>
              </a:lnSpc>
              <a:spcBef>
                <a:spcPts val="1444"/>
              </a:spcBef>
              <a:buNone/>
              <a:defRPr/>
            </a:pPr>
            <a:r>
              <a:rPr lang="en-GB" altLang="en-US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 staff and form tutors will use the organiser to communicate information with you.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368627" y="548681"/>
            <a:ext cx="8956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AFTER THE FIRST DAY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6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52" y="1879868"/>
            <a:ext cx="11811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Backpack-School-Backpack-School-Bag-BP2102-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745">
            <a:off x="9890173" y="2663427"/>
            <a:ext cx="1643063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8" name="Picture 12" descr="StGreglogo06boldYE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3625">
            <a:off x="9574878" y="3900487"/>
            <a:ext cx="1216047" cy="17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3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35576" y="404664"/>
            <a:ext cx="9088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COLLECTIVE WORSHIP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863975" y="1700213"/>
            <a:ext cx="6192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Your child will have Collective Worship on Friday Mornings</a:t>
            </a:r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>
            <a:fillRect/>
          </a:stretch>
        </p:blipFill>
        <p:spPr bwMode="auto">
          <a:xfrm>
            <a:off x="5686234" y="3189825"/>
            <a:ext cx="2628314" cy="27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6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36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38" y="504825"/>
            <a:ext cx="2571750" cy="2190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82199" y="1465243"/>
            <a:ext cx="8075364" cy="47923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“Pupils are safe in school. They say that there are many people that they can talk to if they have worries and concerns.  Bullying is not tolerated”</a:t>
            </a:r>
          </a:p>
          <a:p>
            <a:pPr algn="ctr"/>
            <a:endParaRPr lang="en-GB" sz="3200" dirty="0"/>
          </a:p>
          <a:p>
            <a:pPr algn="r"/>
            <a:r>
              <a:rPr lang="en-GB" sz="2400" dirty="0"/>
              <a:t>Ofsted Inspection Report </a:t>
            </a:r>
          </a:p>
          <a:p>
            <a:pPr algn="r"/>
            <a:r>
              <a:rPr lang="en-GB" sz="2400" dirty="0"/>
              <a:t>January 2020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475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44896" y="404664"/>
            <a:ext cx="87584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SAFEGUARDING 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775591" y="1213095"/>
            <a:ext cx="7282809" cy="49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85750" indent="-285750" eaLnBrk="0" hangingPunct="0">
              <a:spcBef>
                <a:spcPts val="1444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0" hangingPunct="0">
              <a:spcBef>
                <a:spcPts val="1444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priority is ensuring all pupils are safe and happy.  </a:t>
            </a:r>
          </a:p>
          <a:p>
            <a:pPr marL="285750" indent="-285750" eaLnBrk="0" hangingPunct="0">
              <a:spcBef>
                <a:spcPts val="1444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Listening and Telling school and there is a Safeguarding Team whom you can go to for help and advice.</a:t>
            </a:r>
          </a:p>
          <a:p>
            <a:pPr marL="285750" indent="-285750" eaLnBrk="0" hangingPunct="0">
              <a:spcBef>
                <a:spcPts val="1444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Posters are displayed around the school with the names of our Safeguarding Team.  </a:t>
            </a:r>
          </a:p>
          <a:p>
            <a:pPr marL="285750" indent="-285750" eaLnBrk="0" hangingPunct="0">
              <a:spcBef>
                <a:spcPts val="1444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a look at the Safeguarding, Young Cares, Youth Health Champions, E-Safety Offices notice boards near the dining room for regular updates.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rgbClr val="000000"/>
                </a:solidFill>
              </a:rPr>
              <a:t> </a:t>
            </a:r>
            <a:endParaRPr lang="en-GB" sz="2000" dirty="0"/>
          </a:p>
        </p:txBody>
      </p:sp>
      <p:pic>
        <p:nvPicPr>
          <p:cNvPr id="17418" name="Picture 14" descr="http://www.pendleton.k12.or.us/sites/pendleton.k12.or.us/files/images/Lis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54" y="4471357"/>
            <a:ext cx="16557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01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68539"/>
          <a:stretch>
            <a:fillRect/>
          </a:stretch>
        </p:blipFill>
        <p:spPr bwMode="auto">
          <a:xfrm>
            <a:off x="3863975" y="476251"/>
            <a:ext cx="61928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3935414" y="1557339"/>
            <a:ext cx="597693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indent="111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GB" altLang="en-US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School Help Advice Reporting Page (SHARP System</a:t>
            </a:r>
            <a:r>
              <a:rPr lang="en-GB" altLang="en-U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is designed to assist us with safeguarding young people across a whole range of issues.  Pupils can make a confidential report to the school, and we can decide on appropriate action. </a:t>
            </a:r>
            <a:r>
              <a:rPr lang="en-GB" altLang="en-US" sz="1000">
                <a:solidFill>
                  <a:srgbClr val="000000"/>
                </a:solidFill>
              </a:rPr>
              <a:t> </a:t>
            </a:r>
            <a:endParaRPr lang="en-GB" altLang="en-US"/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3648076" y="3933826"/>
            <a:ext cx="6551613" cy="26765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b="1">
                <a:latin typeface="Tahoma" panose="020B0604030504040204" pitchFamily="34" charset="0"/>
                <a:cs typeface="Tahoma" panose="020B0604030504040204" pitchFamily="34" charset="0"/>
              </a:rPr>
              <a:t>Pupil Health Support </a:t>
            </a:r>
            <a:r>
              <a:rPr lang="en-GB" altLang="en-US">
                <a:latin typeface="Tahoma" panose="020B0604030504040204" pitchFamily="34" charset="0"/>
                <a:cs typeface="Tahoma" panose="020B0604030504040204" pitchFamily="34" charset="0"/>
              </a:rPr>
              <a:t>is run by the School Health Adviser. Pupils can make an appointment with them or attend drop in sessions: </a:t>
            </a:r>
          </a:p>
          <a:p>
            <a:pPr algn="ctr" eaLnBrk="1" hangingPunct="1"/>
            <a:r>
              <a:rPr lang="en-GB" altLang="en-US" b="1">
                <a:latin typeface="Tahoma" panose="020B0604030504040204" pitchFamily="34" charset="0"/>
                <a:cs typeface="Tahoma" panose="020B0604030504040204" pitchFamily="34" charset="0"/>
              </a:rPr>
              <a:t>Tuesday lunchtimes </a:t>
            </a:r>
          </a:p>
          <a:p>
            <a:pPr algn="ctr" eaLnBrk="1" hangingPunct="1"/>
            <a:r>
              <a:rPr lang="en-GB" altLang="en-US" b="1">
                <a:latin typeface="Tahoma" panose="020B0604030504040204" pitchFamily="34" charset="0"/>
                <a:cs typeface="Tahoma" panose="020B0604030504040204" pitchFamily="34" charset="0"/>
              </a:rPr>
              <a:t>in the St Francis of Assisi Room.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12" name="Rectangle 11"/>
          <p:cNvSpPr/>
          <p:nvPr/>
        </p:nvSpPr>
        <p:spPr>
          <a:xfrm>
            <a:off x="3648076" y="260351"/>
            <a:ext cx="6551613" cy="3313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012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3432176" y="2852739"/>
            <a:ext cx="6480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>
                <a:solidFill>
                  <a:srgbClr val="000000"/>
                </a:solidFill>
              </a:rPr>
              <a:t> </a:t>
            </a:r>
            <a:endParaRPr lang="en-GB" altLang="en-US" sz="2000"/>
          </a:p>
        </p:txBody>
      </p:sp>
      <p:pic>
        <p:nvPicPr>
          <p:cNvPr id="19465" name="Picture 2" descr="Bullying 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04814"/>
            <a:ext cx="4258374" cy="612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4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52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22013" y="404664"/>
            <a:ext cx="8262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ATTENDANCE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9812" y="1357791"/>
            <a:ext cx="8394852" cy="404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44"/>
              </a:spcBef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Attending School</a:t>
            </a:r>
          </a:p>
          <a:p>
            <a:pPr>
              <a:spcBef>
                <a:spcPts val="1444"/>
              </a:spcBef>
              <a:defRPr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good education is essential</a:t>
            </a:r>
          </a:p>
          <a:p>
            <a:pPr marL="358775" indent="-358775">
              <a:spcBef>
                <a:spcPts val="1444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attendance record will be provided as part of a school reference.</a:t>
            </a:r>
          </a:p>
          <a:p>
            <a:pPr marL="358775" indent="-358775">
              <a:spcBef>
                <a:spcPts val="1444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exemplary attendance record is essential in the world of work so you need to get into good habits regarding attending and being on time.</a:t>
            </a:r>
          </a:p>
          <a:p>
            <a:pPr marL="358775" indent="-358775">
              <a:spcBef>
                <a:spcPts val="1444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report any absence before 8.30 a.m.</a:t>
            </a:r>
            <a:endParaRPr lang="en-GB" dirty="0"/>
          </a:p>
          <a:p>
            <a:pPr algn="ctr">
              <a:defRPr/>
            </a:pP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42352" y="5399923"/>
            <a:ext cx="8119431" cy="809651"/>
          </a:xfrm>
          <a:prstGeom prst="roundRect">
            <a:avLst/>
          </a:prstGeom>
          <a:solidFill>
            <a:srgbClr val="FFFF66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pupils should be on site by 8.40 a.m.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20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882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9" name="Picture 12" descr="StGreglogo06boldYEL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Attendance Pyram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04" y="436562"/>
            <a:ext cx="4106863" cy="598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74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75720" y="404664"/>
            <a:ext cx="67687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ATTENDANCE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3863975" y="1700214"/>
            <a:ext cx="61928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Unauthorised Absences</a:t>
            </a:r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Parents are reminded, that in line with Warrington LA policy, holidays in term-time will be recorded as unauthorised absence.</a:t>
            </a:r>
          </a:p>
          <a:p>
            <a:pPr eaLnBrk="1" hangingPunct="1"/>
            <a:r>
              <a:rPr lang="en-GB" altLang="en-US" dirty="0"/>
              <a:t> 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 </a:t>
            </a:r>
          </a:p>
          <a:p>
            <a:pPr eaLnBrk="1" hangingPunct="1"/>
            <a:r>
              <a:rPr lang="en-GB" altLang="en-US" dirty="0"/>
              <a:t> </a:t>
            </a:r>
          </a:p>
          <a:p>
            <a:pPr algn="ctr" eaLnBrk="1" hangingPunct="1"/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8" name="Picture 9" descr="warrington borough counc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5300663"/>
            <a:ext cx="2736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6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871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68627" y="404664"/>
            <a:ext cx="9166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ATTENDANCE REWARDS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2798284" y="1557339"/>
            <a:ext cx="7401404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Attendance  Awards</a:t>
            </a:r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1444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‘Well Done’ postcards are sent out to pupils with recognised improved attendance and punctuality</a:t>
            </a:r>
          </a:p>
          <a:p>
            <a:pPr marL="342900" indent="-342900" eaLnBrk="1" hangingPunct="1">
              <a:spcBef>
                <a:spcPts val="1444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Chocolate treats are given each term for those with 100% attendance and no </a:t>
            </a:r>
            <a:r>
              <a:rPr lang="en-GB" altLang="en-US" dirty="0" err="1">
                <a:latin typeface="Tahoma" panose="020B0604030504040204" pitchFamily="34" charset="0"/>
                <a:cs typeface="Tahoma" panose="020B0604030504040204" pitchFamily="34" charset="0"/>
              </a:rPr>
              <a:t>lates</a:t>
            </a: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eaLnBrk="1" hangingPunct="1">
              <a:spcBef>
                <a:spcPts val="1444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Pupils with 100% attendance throughout the whole school year are awarded a </a:t>
            </a: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Gold Certificate.</a:t>
            </a:r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5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00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38" y="504825"/>
            <a:ext cx="2571750" cy="2190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4647" y="1170542"/>
            <a:ext cx="6301648" cy="45169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“Pupils at St. Gregory’s are happy, confident and welcoming to visitors.  They like each other.”</a:t>
            </a:r>
          </a:p>
          <a:p>
            <a:pPr algn="ctr"/>
            <a:endParaRPr lang="en-GB" sz="3200" dirty="0"/>
          </a:p>
          <a:p>
            <a:pPr algn="r"/>
            <a:r>
              <a:rPr lang="en-GB" sz="2400" dirty="0"/>
              <a:t>Ofsted Inspection Report </a:t>
            </a:r>
          </a:p>
          <a:p>
            <a:pPr algn="r"/>
            <a:r>
              <a:rPr lang="en-GB" sz="2400" dirty="0"/>
              <a:t>January 2020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9495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80607" y="278291"/>
            <a:ext cx="51329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HOME-SCHOOL PARTNERSHIP</a:t>
            </a:r>
            <a:endParaRPr lang="en-GB" sz="44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58" name="TextBox 8"/>
          <p:cNvSpPr txBox="1">
            <a:spLocks noChangeArrowheads="1"/>
          </p:cNvSpPr>
          <p:nvPr/>
        </p:nvSpPr>
        <p:spPr bwMode="auto">
          <a:xfrm>
            <a:off x="2141540" y="2144713"/>
            <a:ext cx="440729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This can be found in your child’s Learning Organiser.</a:t>
            </a:r>
          </a:p>
          <a:p>
            <a:pPr eaLnBrk="1" hangingPunct="1"/>
            <a:endParaRPr lang="en-GB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GB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Please make sure you and your child read and sign it.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6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ontrol 4"/>
          <p:cNvSpPr>
            <a:spLocks noChangeArrowheads="1" noChangeShapeType="1"/>
          </p:cNvSpPr>
          <p:nvPr/>
        </p:nvSpPr>
        <p:spPr bwMode="auto">
          <a:xfrm>
            <a:off x="6066974" y="14488855"/>
            <a:ext cx="4381894" cy="419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41833"/>
              </p:ext>
            </p:extLst>
          </p:nvPr>
        </p:nvGraphicFramePr>
        <p:xfrm>
          <a:off x="7094863" y="6180463"/>
          <a:ext cx="4825388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122">
                  <a:extLst>
                    <a:ext uri="{9D8B030D-6E8A-4147-A177-3AD203B41FA5}">
                      <a16:colId xmlns:a16="http://schemas.microsoft.com/office/drawing/2014/main" val="372792580"/>
                    </a:ext>
                  </a:extLst>
                </a:gridCol>
                <a:gridCol w="884398">
                  <a:extLst>
                    <a:ext uri="{9D8B030D-6E8A-4147-A177-3AD203B41FA5}">
                      <a16:colId xmlns:a16="http://schemas.microsoft.com/office/drawing/2014/main" val="2606647323"/>
                    </a:ext>
                  </a:extLst>
                </a:gridCol>
                <a:gridCol w="1872868">
                  <a:extLst>
                    <a:ext uri="{9D8B030D-6E8A-4147-A177-3AD203B41FA5}">
                      <a16:colId xmlns:a16="http://schemas.microsoft.com/office/drawing/2014/main" val="3769532423"/>
                    </a:ext>
                  </a:extLst>
                </a:gridCol>
              </a:tblGrid>
              <a:tr h="236863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agree to support the home – school  partnership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Pupil</a:t>
                      </a:r>
                      <a:endParaRPr lang="en-GB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13204"/>
                  </a:ext>
                </a:extLst>
              </a:tr>
              <a:tr h="236863">
                <a:tc vMerge="1"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Parent/Carer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595963"/>
                  </a:ext>
                </a:extLst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984518" y="84830"/>
            <a:ext cx="5012675" cy="609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Home-School Partnership</a:t>
            </a:r>
          </a:p>
          <a:p>
            <a:pPr marL="0" marR="23813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order to achieve our aims the basis of our Home-School Partnership is for the school to: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a Catholic education based on the example and teaching of Christ.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a broad and balanced education.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Monitor your child’s progress and report on levels of achievement and their attitudes to learning.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advice and guidance on the programmes of study which your child is following.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available should you have any concerns and to inform you if your child is experiencing any difficulties.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regular opportunities for you to discuss your child’s progress with his/her teachers.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Operate a behaviour code to provide an ordered and  safe community.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Keep you regularly informed of general school issues.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a range of forums to recognise and celebrate achievement and involvement.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St. Gregory’s would also wish to seek parents’ active interest in their child’s education by: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Ensuring their child’s regular attendance at school (97%).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Ensuring their child is in school by 8.40 a.m. at the latest.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Ensuring their child has the necessary equipment to access and support their learning.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Making sure that their child wears full school uniform and P.E. kit, adheres to jewellery/ make-up/ appearance rules.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Supporting the school’s homework policy and monitoring via Class Charts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Attending meetings relating to their child’s education including Engage Evenings.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Informing  the school of any issues which may affect their school life/ general well-being.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Encouraging responsible behaviour on the journey to and from school, including on public transport.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Actively encouraging their child to take part in extra curricular activities.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Supporting all e-safety guidance/rules, including non use of mobile phones on school premises.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Supporting the school in its expectations of good behaviour and positive attitudes to all aspects of learning.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Supporting the school in the application of sanctions when wrong choices have been made. </a:t>
            </a:r>
          </a:p>
          <a:p>
            <a:pPr marL="265113" marR="23813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Providing the school with up to date information regarding telephone numbers, email addresses, changes of address, emergency contacts, medical information etc.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0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12694" y="332657"/>
            <a:ext cx="8945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REACH FOR THE STARS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2695" y="1268413"/>
            <a:ext cx="781986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We record and monitor both positive and negative behaviours.  </a:t>
            </a:r>
          </a:p>
          <a:p>
            <a:pPr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Pupils earn extra points by a variety of positive actions</a:t>
            </a:r>
          </a:p>
          <a:p>
            <a:pPr>
              <a:defRPr/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3400" indent="-533400">
              <a:buFont typeface="Tahoma" pitchFamily="34" charset="0"/>
              <a:buChar char="*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Outstanding Progress</a:t>
            </a:r>
          </a:p>
          <a:p>
            <a:pPr marL="533400" indent="-533400">
              <a:buFont typeface="Tahoma" pitchFamily="34" charset="0"/>
              <a:buChar char="*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Outstanding Effort</a:t>
            </a:r>
          </a:p>
          <a:p>
            <a:pPr marL="533400" indent="-533400">
              <a:buFont typeface="Tahoma" pitchFamily="34" charset="0"/>
              <a:buChar char="*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Consistently working to a high standard</a:t>
            </a:r>
          </a:p>
          <a:p>
            <a:pPr marL="533400" indent="-533400">
              <a:buFont typeface="Tahoma" pitchFamily="34" charset="0"/>
              <a:buChar char="*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Full/Improved attendance</a:t>
            </a:r>
          </a:p>
          <a:p>
            <a:pPr marL="533400" indent="-533400">
              <a:buFont typeface="Tahoma" pitchFamily="34" charset="0"/>
              <a:buChar char="*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Random Acts of Kindness</a:t>
            </a:r>
          </a:p>
          <a:p>
            <a:pPr>
              <a:defRPr/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584" y="4638603"/>
            <a:ext cx="1832304" cy="1532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4" name="Control 11"/>
          <p:cNvSpPr>
            <a:spLocks noChangeArrowheads="1" noChangeShapeType="1"/>
          </p:cNvSpPr>
          <p:nvPr/>
        </p:nvSpPr>
        <p:spPr bwMode="auto">
          <a:xfrm>
            <a:off x="1919289" y="-171450"/>
            <a:ext cx="4510087" cy="75390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466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64558" y="402542"/>
            <a:ext cx="8901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REACH FOR THE STARS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7154" y="1574715"/>
            <a:ext cx="6335712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Making Wrong Choices</a:t>
            </a:r>
          </a:p>
          <a:p>
            <a:pPr>
              <a:defRPr/>
            </a:pP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4863" indent="-717550">
              <a:buFont typeface="Tahoma" pitchFamily="34" charset="0"/>
              <a:buChar char="*"/>
              <a:defRPr/>
            </a:pPr>
            <a:r>
              <a:rPr lang="en-GB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Lack of equipment</a:t>
            </a:r>
          </a:p>
          <a:p>
            <a:pPr marL="804863" indent="-717550">
              <a:buFont typeface="Tahoma" pitchFamily="34" charset="0"/>
              <a:buChar char="*"/>
              <a:defRPr/>
            </a:pPr>
            <a:r>
              <a:rPr lang="en-GB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Late to lesson</a:t>
            </a:r>
          </a:p>
          <a:p>
            <a:pPr marL="804863" indent="-717550">
              <a:buFont typeface="Tahoma" pitchFamily="34" charset="0"/>
              <a:buChar char="*"/>
              <a:defRPr/>
            </a:pPr>
            <a:r>
              <a:rPr lang="en-GB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Minor disruption</a:t>
            </a:r>
          </a:p>
          <a:p>
            <a:pPr marL="804863" indent="-717550">
              <a:buFont typeface="Tahoma" pitchFamily="34" charset="0"/>
              <a:buChar char="*"/>
              <a:defRPr/>
            </a:pPr>
            <a:r>
              <a:rPr lang="en-GB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Failure to complete homework</a:t>
            </a:r>
          </a:p>
          <a:p>
            <a:pPr marL="804863" indent="-717550">
              <a:buFont typeface="Tahoma" pitchFamily="34" charset="0"/>
              <a:buChar char="*"/>
              <a:defRPr/>
            </a:pPr>
            <a:r>
              <a:rPr lang="en-GB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Use of mobile phone</a:t>
            </a:r>
          </a:p>
          <a:p>
            <a:pPr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defRPr/>
            </a:pP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0731" y="4726913"/>
            <a:ext cx="2090629" cy="1748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98" name="Control 11"/>
          <p:cNvSpPr>
            <a:spLocks noChangeArrowheads="1" noChangeShapeType="1"/>
          </p:cNvSpPr>
          <p:nvPr/>
        </p:nvSpPr>
        <p:spPr bwMode="auto">
          <a:xfrm>
            <a:off x="1919289" y="-171450"/>
            <a:ext cx="4510087" cy="75390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8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63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8"/>
          <p:cNvSpPr>
            <a:spLocks noGrp="1" noChangeArrowheads="1"/>
          </p:cNvSpPr>
          <p:nvPr>
            <p:ph idx="1"/>
          </p:nvPr>
        </p:nvSpPr>
        <p:spPr>
          <a:xfrm>
            <a:off x="3935414" y="1916114"/>
            <a:ext cx="6264275" cy="39639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z="2400">
                <a:latin typeface="Tahoma" panose="020B0604030504040204" pitchFamily="34" charset="0"/>
                <a:cs typeface="Tahoma" panose="020B0604030504040204" pitchFamily="34" charset="0"/>
              </a:rPr>
              <a:t>Continue to monitor your child’s progress in the Learning Organiser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>
                <a:latin typeface="Tahoma" panose="020B0604030504040204" pitchFamily="34" charset="0"/>
                <a:cs typeface="Tahoma" panose="020B0604030504040204" pitchFamily="34" charset="0"/>
              </a:rPr>
              <a:t>Special rewards are given at the end of the autumn and summer term to youngsters who keep all their credits.</a:t>
            </a:r>
          </a:p>
        </p:txBody>
      </p:sp>
      <p:pic>
        <p:nvPicPr>
          <p:cNvPr id="26634" name="Picture 12" descr="Image result for alton t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4508500"/>
            <a:ext cx="25542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2164558" y="402542"/>
            <a:ext cx="8901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REACH FOR THE STARS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937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9" descr="A4 SEAL 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4" y="5805488"/>
            <a:ext cx="68087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"/>
          <a:stretch>
            <a:fillRect/>
          </a:stretch>
        </p:blipFill>
        <p:spPr bwMode="auto">
          <a:xfrm>
            <a:off x="5087939" y="1989138"/>
            <a:ext cx="3368675" cy="294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Control 15"/>
          <p:cNvSpPr>
            <a:spLocks noChangeArrowheads="1" noChangeShapeType="1"/>
          </p:cNvSpPr>
          <p:nvPr/>
        </p:nvSpPr>
        <p:spPr bwMode="auto">
          <a:xfrm>
            <a:off x="5264151" y="5060950"/>
            <a:ext cx="2606675" cy="1536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GB" altLang="en-US" sz="1000">
              <a:solidFill>
                <a:srgbClr val="000000"/>
              </a:solidFill>
            </a:endParaRPr>
          </a:p>
          <a:p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164558" y="402542"/>
            <a:ext cx="8901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RESPECT CARD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60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4044" y="1773238"/>
            <a:ext cx="6834208" cy="2205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44"/>
              </a:spcBef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An opportunity to talk to teachers about your child’s progress</a:t>
            </a:r>
          </a:p>
          <a:p>
            <a:pPr marL="358775" indent="-358775">
              <a:spcBef>
                <a:spcPts val="1444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Form Tutor Evening (October)</a:t>
            </a:r>
          </a:p>
          <a:p>
            <a:pPr marL="358775" indent="-358775">
              <a:spcBef>
                <a:spcPts val="1444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Y7 Parents’ Evening (March)</a:t>
            </a:r>
          </a:p>
          <a:p>
            <a:pPr>
              <a:defRPr/>
            </a:pP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203" name="Picture 4" descr="clip art of a parent and child talking to a 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4581525"/>
            <a:ext cx="23034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4008438" y="4652964"/>
            <a:ext cx="38163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School will contact you with the dates and times and all details will be on the school website.</a:t>
            </a:r>
          </a:p>
          <a:p>
            <a:pPr eaLnBrk="1" hangingPunct="1"/>
            <a:endParaRPr lang="en-GB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8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2164558" y="402542"/>
            <a:ext cx="8901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ENGAGE EVENINGS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8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797B2F1-D0CC-6342-A44F-08036997B42E}"/>
              </a:ext>
            </a:extLst>
          </p:cNvPr>
          <p:cNvSpPr/>
          <p:nvPr/>
        </p:nvSpPr>
        <p:spPr>
          <a:xfrm>
            <a:off x="994410" y="777240"/>
            <a:ext cx="7623810" cy="54978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“There is a strong sense of community across the school.  This reflects the school vision, ‘one family, inspired to learn’  One pupil said: ‘We are cared about as individuals but, because everyone cares, that makes us all one’”</a:t>
            </a:r>
          </a:p>
          <a:p>
            <a:pPr algn="ctr"/>
            <a:endParaRPr lang="en-GB" sz="3200" dirty="0"/>
          </a:p>
          <a:p>
            <a:pPr algn="r"/>
            <a:r>
              <a:rPr lang="en-GB" sz="2400" dirty="0"/>
              <a:t>Ofsted Inspection Report</a:t>
            </a:r>
          </a:p>
          <a:p>
            <a:pPr algn="r"/>
            <a:r>
              <a:rPr lang="en-GB" sz="2400" dirty="0"/>
              <a:t>January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CFF57-C56A-9145-9A84-A2796CF2B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38" y="504825"/>
            <a:ext cx="2571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6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38" y="504825"/>
            <a:ext cx="2571750" cy="2190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74564" y="1685581"/>
            <a:ext cx="6951643" cy="424149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“Pupils are actively encouraged to understand, appreciate and respect difference in the world and its people…..there is a well-planned curriculum for pupils’ development”</a:t>
            </a:r>
          </a:p>
          <a:p>
            <a:pPr algn="ctr"/>
            <a:endParaRPr lang="en-GB" sz="3200" dirty="0"/>
          </a:p>
          <a:p>
            <a:pPr algn="r"/>
            <a:r>
              <a:rPr lang="en-GB" sz="2400" dirty="0"/>
              <a:t>Ofsted Inspection Report </a:t>
            </a:r>
          </a:p>
          <a:p>
            <a:pPr algn="r"/>
            <a:r>
              <a:rPr lang="en-GB" sz="2400" dirty="0"/>
              <a:t>January 2020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0893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38" y="504825"/>
            <a:ext cx="2571750" cy="2190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41513" y="2412695"/>
            <a:ext cx="6984694" cy="35143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“Pupils with special educational needs and/or disabilities are well supported in their learning</a:t>
            </a:r>
          </a:p>
          <a:p>
            <a:pPr algn="ctr"/>
            <a:endParaRPr lang="en-GB" sz="3200" dirty="0"/>
          </a:p>
          <a:p>
            <a:pPr algn="r"/>
            <a:r>
              <a:rPr lang="en-GB" sz="2400" dirty="0"/>
              <a:t>Ofsted Inspection Report </a:t>
            </a:r>
          </a:p>
          <a:p>
            <a:pPr algn="r"/>
            <a:r>
              <a:rPr lang="en-GB" sz="2400" dirty="0"/>
              <a:t>January 2020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735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38" y="504825"/>
            <a:ext cx="2571750" cy="2190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06766" y="1972019"/>
            <a:ext cx="6819441" cy="3955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“the school library is an exciting place to be.  There are a range of competitions and rewards to encourage pupils to read.”</a:t>
            </a:r>
          </a:p>
          <a:p>
            <a:pPr algn="ctr"/>
            <a:endParaRPr lang="en-GB" sz="3200" dirty="0"/>
          </a:p>
          <a:p>
            <a:pPr algn="r"/>
            <a:r>
              <a:rPr lang="en-GB" sz="2400" dirty="0"/>
              <a:t>Ofsted Inspection Report </a:t>
            </a:r>
          </a:p>
          <a:p>
            <a:pPr algn="r"/>
            <a:r>
              <a:rPr lang="en-GB" sz="2400" dirty="0"/>
              <a:t>January 2020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1642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583114" y="1916113"/>
            <a:ext cx="446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2467777" y="1412876"/>
            <a:ext cx="897874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Starting a new school is special and challenging in its own way.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Part of our aim is to:</a:t>
            </a:r>
          </a:p>
          <a:p>
            <a:pPr marL="273050" indent="-273050">
              <a:spcBef>
                <a:spcPct val="50000"/>
              </a:spcBef>
              <a:buFontTx/>
              <a:buChar char="•"/>
              <a:defRPr/>
            </a:pPr>
            <a:r>
              <a:rPr lang="en-GB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give pupils the skills and the knowledge they need for lifelong learning.</a:t>
            </a:r>
          </a:p>
          <a:p>
            <a:pPr marL="273050" indent="-273050">
              <a:spcBef>
                <a:spcPct val="50000"/>
              </a:spcBef>
              <a:buFontTx/>
              <a:buChar char="•"/>
              <a:defRPr/>
            </a:pPr>
            <a:r>
              <a:rPr lang="en-GB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introduce them to a wide range of subjects and studies.</a:t>
            </a:r>
          </a:p>
          <a:p>
            <a:pPr marL="273050" indent="-273050">
              <a:spcBef>
                <a:spcPct val="50000"/>
              </a:spcBef>
              <a:buFontTx/>
              <a:buChar char="•"/>
              <a:defRPr/>
            </a:pPr>
            <a:r>
              <a:rPr lang="en-GB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make them more independent and self aware.</a:t>
            </a:r>
          </a:p>
          <a:p>
            <a:pPr marL="273050" indent="-273050">
              <a:spcBef>
                <a:spcPct val="50000"/>
              </a:spcBef>
              <a:buFontTx/>
              <a:buChar char="•"/>
              <a:defRPr/>
            </a:pPr>
            <a:r>
              <a:rPr lang="en-GB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show them how to think and learn for themselves.</a:t>
            </a:r>
          </a:p>
          <a:p>
            <a:pPr marL="273050" indent="-273050">
              <a:spcBef>
                <a:spcPct val="50000"/>
              </a:spcBef>
              <a:buFontTx/>
              <a:buChar char="•"/>
              <a:defRPr/>
            </a:pPr>
            <a:r>
              <a:rPr lang="en-GB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give them confidence to join in, ask questions, help others.</a:t>
            </a:r>
          </a:p>
          <a:p>
            <a:pPr marL="273050" indent="-273050">
              <a:spcBef>
                <a:spcPct val="50000"/>
              </a:spcBef>
              <a:buFontTx/>
              <a:buChar char="•"/>
              <a:defRPr/>
            </a:pPr>
            <a:r>
              <a:rPr lang="en-GB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lay the foundations for success at GCSE and beyond.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47441" y="404662"/>
            <a:ext cx="91990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STARTING A NEW SCHOOL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6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500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9"/>
          <p:cNvSpPr>
            <a:spLocks noGrp="1" noChangeArrowheads="1"/>
          </p:cNvSpPr>
          <p:nvPr>
            <p:ph idx="1"/>
          </p:nvPr>
        </p:nvSpPr>
        <p:spPr>
          <a:xfrm>
            <a:off x="2412693" y="1484314"/>
            <a:ext cx="8802477" cy="53736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444"/>
              </a:spcBef>
            </a:pPr>
            <a:r>
              <a:rPr lang="en-GB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every article of uniform and PE kit has your child’s full name inside it, even their socks and shoes.</a:t>
            </a:r>
          </a:p>
          <a:p>
            <a:pPr>
              <a:lnSpc>
                <a:spcPct val="100000"/>
              </a:lnSpc>
              <a:spcBef>
                <a:spcPts val="1444"/>
              </a:spcBef>
            </a:pPr>
            <a:r>
              <a:rPr lang="en-GB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through all documents and policies with your child. Discuss with your child how they should wear their uniform, including our rules regarding hair styles, make up and jewellery.</a:t>
            </a:r>
          </a:p>
          <a:p>
            <a:pPr>
              <a:lnSpc>
                <a:spcPct val="100000"/>
              </a:lnSpc>
              <a:spcBef>
                <a:spcPts val="1444"/>
              </a:spcBef>
            </a:pPr>
            <a:r>
              <a:rPr lang="en-GB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Dedicate a place in the house for your child’s schoolwork, access to a well lit desk/ table and a box for storing books are crucial.</a:t>
            </a:r>
          </a:p>
          <a:p>
            <a:pPr>
              <a:lnSpc>
                <a:spcPct val="100000"/>
              </a:lnSpc>
              <a:spcBef>
                <a:spcPts val="1444"/>
              </a:spcBef>
            </a:pPr>
            <a:r>
              <a:rPr lang="en-GB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your child is fully equipped and has a suitably sized school bag.</a:t>
            </a:r>
          </a:p>
          <a:p>
            <a:pPr>
              <a:lnSpc>
                <a:spcPct val="100000"/>
              </a:lnSpc>
              <a:spcBef>
                <a:spcPts val="1444"/>
              </a:spcBef>
            </a:pPr>
            <a:r>
              <a:rPr lang="en-GB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 what time your child needs to get up so they have time for breakfast and to get ready without rushing.</a:t>
            </a:r>
          </a:p>
          <a:p>
            <a:pPr>
              <a:lnSpc>
                <a:spcPct val="100000"/>
              </a:lnSpc>
              <a:spcBef>
                <a:spcPts val="1444"/>
              </a:spcBef>
            </a:pPr>
            <a:r>
              <a:rPr lang="en-GB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 through and trial run the journey to and from school.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02525" y="404665"/>
            <a:ext cx="90117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BEFORE THE FIRST DAY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5397" y="0"/>
            <a:ext cx="1921669" cy="6858000"/>
            <a:chOff x="-25397" y="0"/>
            <a:chExt cx="1921669" cy="6858000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-25397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667672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667672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099" y="278291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5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40" y="1585913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607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EB84B00-1AF6-7A48-B914-B041DFBDC4B0}"/>
              </a:ext>
            </a:extLst>
          </p:cNvPr>
          <p:cNvSpPr/>
          <p:nvPr/>
        </p:nvSpPr>
        <p:spPr>
          <a:xfrm>
            <a:off x="2080260" y="977265"/>
            <a:ext cx="6583680" cy="49034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“..the curriculum is well planned to provide aspiration for all pupils….Learning is planned in the right order.  Pupils are able to build new learning on what they already know.”</a:t>
            </a:r>
          </a:p>
          <a:p>
            <a:pPr algn="ctr"/>
            <a:endParaRPr lang="en-GB" sz="3200" dirty="0"/>
          </a:p>
          <a:p>
            <a:pPr algn="r"/>
            <a:r>
              <a:rPr lang="en-GB" sz="2400" dirty="0"/>
              <a:t>Ofsted Inspection Report </a:t>
            </a:r>
          </a:p>
          <a:p>
            <a:pPr algn="r"/>
            <a:r>
              <a:rPr lang="en-GB" sz="2400" dirty="0"/>
              <a:t>January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C2BEB-AACA-7744-8C96-F6EE21CA2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38" y="504825"/>
            <a:ext cx="2571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2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1526</Words>
  <Application>Microsoft Office PowerPoint</Application>
  <PresentationFormat>Widescreen</PresentationFormat>
  <Paragraphs>239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jmason</dc:creator>
  <cp:lastModifiedBy>john mason</cp:lastModifiedBy>
  <cp:revision>17</cp:revision>
  <dcterms:created xsi:type="dcterms:W3CDTF">2017-06-27T08:30:54Z</dcterms:created>
  <dcterms:modified xsi:type="dcterms:W3CDTF">2020-07-10T17:55:48Z</dcterms:modified>
</cp:coreProperties>
</file>