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0" r:id="rId6"/>
    <p:sldId id="278" r:id="rId7"/>
    <p:sldId id="273" r:id="rId8"/>
    <p:sldId id="266" r:id="rId9"/>
    <p:sldId id="274" r:id="rId10"/>
    <p:sldId id="270" r:id="rId11"/>
    <p:sldId id="263" r:id="rId12"/>
    <p:sldId id="275" r:id="rId13"/>
    <p:sldId id="280" r:id="rId14"/>
    <p:sldId id="276" r:id="rId15"/>
    <p:sldId id="264" r:id="rId16"/>
    <p:sldId id="284" r:id="rId17"/>
    <p:sldId id="277" r:id="rId18"/>
    <p:sldId id="268" r:id="rId19"/>
    <p:sldId id="269" r:id="rId20"/>
    <p:sldId id="283" r:id="rId21"/>
    <p:sldId id="282" r:id="rId22"/>
    <p:sldId id="286" r:id="rId23"/>
    <p:sldId id="287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85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A3431-5DDC-4869-B4BF-B2E275DD3BE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5175-64FE-4F86-A9D3-C5F4A7CC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13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0F539-5A0E-430A-BBF9-4B7229CB6B84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C34F-935C-41A3-A4B4-EDD438A64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2AB9A7-F99A-4C79-8D63-68E2B9305B39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6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78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9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82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8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71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20410B-845E-447F-BBF7-6590C3B9B24A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937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3B46D2-F0FA-4AFC-894F-1FFF09892C4E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34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3B46D2-F0FA-4AFC-894F-1FFF09892C4E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4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3B46D2-F0FA-4AFC-894F-1FFF09892C4E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8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3B46D2-F0FA-4AFC-894F-1FFF09892C4E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0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308EBF-5283-4635-AEC9-67E705A13D72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8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3B46D2-F0FA-4AFC-894F-1FFF09892C4E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3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308EBF-5283-4635-AEC9-67E705A13D72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5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4CBF71-8E91-487C-9AF4-39AEF9C3E3E0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61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4CBF71-8E91-487C-9AF4-39AEF9C3E3E0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51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4CBF71-8E91-487C-9AF4-39AEF9C3E3E0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75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4CBF71-8E91-487C-9AF4-39AEF9C3E3E0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04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FB708B-B534-4C65-9D78-F98AF4D1ABE2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42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2553A6-BC3D-4EEA-B4E3-05024BEACBB2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9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1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1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9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7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D296-A55B-425A-96F6-3D906D8AF66B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50CF-E2DA-4FBE-B769-E5249CE6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wiles@stgregoryshigh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hyperlink" Target="mailto:jdolphin@stgregoryshigh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onlinesafety.com/guid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uchline-embroidery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583114" y="191611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1271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697" y="1717209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2265361" y="476250"/>
            <a:ext cx="92472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St. Gregory’s Catholic High School</a:t>
            </a:r>
          </a:p>
          <a:p>
            <a:pPr algn="ctr" eaLnBrk="1" hangingPunct="1"/>
            <a:endParaRPr lang="en-GB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0924" r="11412" b="10924"/>
          <a:stretch>
            <a:fillRect/>
          </a:stretch>
        </p:blipFill>
        <p:spPr bwMode="auto">
          <a:xfrm>
            <a:off x="4875937" y="1691742"/>
            <a:ext cx="3852760" cy="34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21" y="1513495"/>
            <a:ext cx="4328991" cy="3792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5191" y="5624623"/>
            <a:ext cx="610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Welcome to the St Gregory’s Family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0595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FCD95D6-CD05-4B5A-AB18-DC8C1D2B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361" y="417250"/>
            <a:ext cx="4284521" cy="6023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E23B71-FDF3-45EB-AEE9-942A51FA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443" y="417250"/>
            <a:ext cx="4284521" cy="60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714500" y="149472"/>
            <a:ext cx="5327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Safeguarding </a:t>
            </a:r>
          </a:p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your child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BE3BA1-4CF6-4171-9495-C42BF3DEB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438" y="149472"/>
            <a:ext cx="4681248" cy="6650386"/>
          </a:xfrm>
          <a:prstGeom prst="rect">
            <a:avLst/>
          </a:prstGeom>
        </p:spPr>
      </p:pic>
      <p:pic>
        <p:nvPicPr>
          <p:cNvPr id="20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DF1B213-B76F-4627-9B13-DB279D55C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765" y="2173688"/>
            <a:ext cx="2849386" cy="2847975"/>
          </a:xfrm>
          <a:prstGeom prst="rect">
            <a:avLst/>
          </a:prstGeom>
        </p:spPr>
      </p:pic>
      <p:pic>
        <p:nvPicPr>
          <p:cNvPr id="21" name="Picture 2" descr="Safety Sign - No Mobile Phones Symbol : Amazon.co.uk: DIY &amp;amp; Tools">
            <a:extLst>
              <a:ext uri="{FF2B5EF4-FFF2-40B4-BE49-F238E27FC236}">
                <a16:creationId xmlns:a16="http://schemas.microsoft.com/office/drawing/2014/main" id="{5B242347-D0A3-4F14-8333-0D1EA022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75" y="4780964"/>
            <a:ext cx="1927564" cy="19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9AB8C-25F3-4907-9FBE-45B0650C7672}"/>
              </a:ext>
            </a:extLst>
          </p:cNvPr>
          <p:cNvSpPr txBox="1"/>
          <p:nvPr/>
        </p:nvSpPr>
        <p:spPr>
          <a:xfrm>
            <a:off x="2183907" y="5283081"/>
            <a:ext cx="270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Pupil mobile phones should remain switched off throughout the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17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742466" y="3429000"/>
            <a:ext cx="9208691" cy="3150855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cs typeface="Calibri"/>
              </a:rPr>
              <a:t>Form tutor</a:t>
            </a:r>
          </a:p>
          <a:p>
            <a:r>
              <a:rPr lang="en-GB" sz="2400" dirty="0" smtClean="0">
                <a:cs typeface="Calibri"/>
              </a:rPr>
              <a:t>Pastoral </a:t>
            </a:r>
            <a:r>
              <a:rPr lang="en-GB" sz="2400" dirty="0">
                <a:cs typeface="Calibri"/>
              </a:rPr>
              <a:t>Support Manager</a:t>
            </a:r>
          </a:p>
          <a:p>
            <a:r>
              <a:rPr lang="en-GB" sz="2400" dirty="0">
                <a:cs typeface="Calibri"/>
              </a:rPr>
              <a:t>Pupil Progress Manager</a:t>
            </a:r>
          </a:p>
          <a:p>
            <a:r>
              <a:rPr lang="en-GB" sz="2400" dirty="0">
                <a:cs typeface="Calibri"/>
              </a:rPr>
              <a:t>Safeguarding Team (Family liaison officer, Mental health officer)</a:t>
            </a:r>
          </a:p>
          <a:p>
            <a:r>
              <a:rPr lang="en-GB" sz="2400" dirty="0">
                <a:cs typeface="Calibri"/>
              </a:rPr>
              <a:t>Chaplain </a:t>
            </a:r>
          </a:p>
          <a:p>
            <a:r>
              <a:rPr lang="en-GB" sz="2400" dirty="0">
                <a:cs typeface="Calibri"/>
              </a:rPr>
              <a:t>Attendance Officer and Mentor</a:t>
            </a:r>
          </a:p>
          <a:p>
            <a:r>
              <a:rPr lang="en-GB" sz="2400" dirty="0">
                <a:cs typeface="Calibri"/>
              </a:rPr>
              <a:t>Deputy Headteacher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422870" y="457626"/>
            <a:ext cx="8857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Pastoral Support within school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9CB3DF8-1DDC-42D4-AB4D-93F0C7CA3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0" y="2058043"/>
            <a:ext cx="3911050" cy="19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742466" y="2721936"/>
            <a:ext cx="9208691" cy="3857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cs typeface="Calibri"/>
              </a:rPr>
              <a:t>PPM – Mr Wiles – </a:t>
            </a:r>
            <a:r>
              <a:rPr lang="en-GB" sz="2400" dirty="0" smtClean="0">
                <a:cs typeface="Calibri"/>
                <a:hlinkClick r:id="rId3"/>
              </a:rPr>
              <a:t>rwiles@stgregoryshigh.com</a:t>
            </a:r>
            <a:endParaRPr lang="en-GB" sz="2400" dirty="0" smtClean="0">
              <a:cs typeface="Calibri"/>
            </a:endParaRPr>
          </a:p>
          <a:p>
            <a:pPr marL="0" indent="0">
              <a:buNone/>
            </a:pPr>
            <a:r>
              <a:rPr lang="en-GB" sz="2400" dirty="0" smtClean="0">
                <a:cs typeface="Calibri"/>
              </a:rPr>
              <a:t>PSM – Miss Dolphin – </a:t>
            </a:r>
            <a:r>
              <a:rPr lang="en-GB" sz="2400" dirty="0" smtClean="0">
                <a:cs typeface="Calibri"/>
                <a:hlinkClick r:id="rId4"/>
              </a:rPr>
              <a:t>jdolphin@stgregoryshigh.com</a:t>
            </a:r>
            <a:endParaRPr lang="en-GB" sz="2400" dirty="0" smtClean="0">
              <a:cs typeface="Calibri"/>
            </a:endParaRPr>
          </a:p>
          <a:p>
            <a:pPr marL="0" indent="0">
              <a:buNone/>
            </a:pPr>
            <a:endParaRPr lang="en-GB" sz="2400" dirty="0" smtClean="0">
              <a:cs typeface="Calibri"/>
            </a:endParaRPr>
          </a:p>
          <a:p>
            <a:r>
              <a:rPr lang="en-GB" sz="2400" dirty="0" smtClean="0">
                <a:cs typeface="Calibri"/>
              </a:rPr>
              <a:t>Campion – Mrs Kaye/Mrs </a:t>
            </a:r>
            <a:r>
              <a:rPr lang="en-GB" sz="2400" dirty="0" err="1" smtClean="0">
                <a:cs typeface="Calibri"/>
              </a:rPr>
              <a:t>Krusinskyte</a:t>
            </a:r>
            <a:endParaRPr lang="en-GB" sz="2400" dirty="0" smtClean="0">
              <a:cs typeface="Calibri"/>
            </a:endParaRPr>
          </a:p>
          <a:p>
            <a:r>
              <a:rPr lang="en-GB" sz="2400" dirty="0" smtClean="0">
                <a:cs typeface="Calibri"/>
              </a:rPr>
              <a:t>Fisher – Mr Glover</a:t>
            </a:r>
          </a:p>
          <a:p>
            <a:r>
              <a:rPr lang="en-GB" sz="2400" dirty="0" smtClean="0">
                <a:cs typeface="Calibri"/>
              </a:rPr>
              <a:t>Julian – Mr Parry</a:t>
            </a:r>
          </a:p>
          <a:p>
            <a:r>
              <a:rPr lang="en-GB" sz="2400" dirty="0" smtClean="0">
                <a:cs typeface="Calibri"/>
              </a:rPr>
              <a:t>Kolbe – Miss Sanderson</a:t>
            </a:r>
          </a:p>
          <a:p>
            <a:r>
              <a:rPr lang="en-GB" sz="2400" dirty="0" smtClean="0">
                <a:cs typeface="Calibri"/>
              </a:rPr>
              <a:t>More – Mr Johnson</a:t>
            </a:r>
          </a:p>
          <a:p>
            <a:r>
              <a:rPr lang="en-GB" sz="2400" dirty="0" err="1" smtClean="0">
                <a:cs typeface="Calibri"/>
              </a:rPr>
              <a:t>Plessington</a:t>
            </a:r>
            <a:r>
              <a:rPr lang="en-GB" sz="2400" dirty="0" smtClean="0">
                <a:cs typeface="Calibri"/>
              </a:rPr>
              <a:t> – Mr </a:t>
            </a:r>
            <a:r>
              <a:rPr lang="en-GB" sz="2400" dirty="0" err="1" smtClean="0">
                <a:cs typeface="Calibri"/>
              </a:rPr>
              <a:t>McMorine</a:t>
            </a:r>
            <a:endParaRPr lang="en-GB" sz="2400" dirty="0" smtClean="0">
              <a:cs typeface="Calibri"/>
            </a:endParaRPr>
          </a:p>
          <a:p>
            <a:r>
              <a:rPr lang="en-GB" sz="2400" dirty="0" smtClean="0">
                <a:cs typeface="Calibri"/>
              </a:rPr>
              <a:t>Teresa – Ms Garcia</a:t>
            </a:r>
          </a:p>
          <a:p>
            <a:r>
              <a:rPr lang="en-GB" sz="2400" dirty="0" err="1" smtClean="0">
                <a:cs typeface="Calibri"/>
              </a:rPr>
              <a:t>Winefride</a:t>
            </a:r>
            <a:r>
              <a:rPr lang="en-GB" sz="2400" dirty="0" smtClean="0">
                <a:cs typeface="Calibri"/>
              </a:rPr>
              <a:t> – Miss Clare</a:t>
            </a:r>
          </a:p>
          <a:p>
            <a:endParaRPr lang="en-GB" sz="2400" dirty="0">
              <a:cs typeface="Calibri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422870" y="457626"/>
            <a:ext cx="8857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Pastoral Support within school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9CB3DF8-1DDC-42D4-AB4D-93F0C7CA3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72" y="1235683"/>
            <a:ext cx="2972505" cy="14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1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51169" y="2878632"/>
            <a:ext cx="2572969" cy="3150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cs typeface="Calibri"/>
              </a:rPr>
              <a:t>National Online </a:t>
            </a:r>
          </a:p>
          <a:p>
            <a:pPr marL="0" indent="0" algn="ctr">
              <a:buNone/>
            </a:pPr>
            <a:r>
              <a:rPr lang="en-GB" dirty="0">
                <a:cs typeface="Calibri"/>
              </a:rPr>
              <a:t>Safety App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lvl="1"/>
            <a:r>
              <a:rPr lang="en-GB" dirty="0">
                <a:cs typeface="Calibri"/>
              </a:rPr>
              <a:t>Webinars</a:t>
            </a:r>
          </a:p>
          <a:p>
            <a:pPr lvl="1"/>
            <a:r>
              <a:rPr lang="en-GB" dirty="0">
                <a:cs typeface="Calibri"/>
              </a:rPr>
              <a:t>Guides</a:t>
            </a:r>
          </a:p>
          <a:p>
            <a:pPr lvl="1"/>
            <a:r>
              <a:rPr lang="en-GB" dirty="0">
                <a:cs typeface="Calibri"/>
              </a:rPr>
              <a:t>Courses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100" dirty="0">
                <a:hlinkClick r:id="rId3"/>
              </a:rPr>
              <a:t>E-safety Guides for Schools | National Online Safety</a:t>
            </a: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556035" y="324104"/>
            <a:ext cx="8857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ONLINE SAFETY</a:t>
            </a:r>
          </a:p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How to keep your child safe online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National Online Safety Launches Free Online Safety App for Parents">
            <a:extLst>
              <a:ext uri="{FF2B5EF4-FFF2-40B4-BE49-F238E27FC236}">
                <a16:creationId xmlns:a16="http://schemas.microsoft.com/office/drawing/2014/main" id="{2479B67B-9E2F-4D21-A80F-043265BC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66" y="2885290"/>
            <a:ext cx="7004422" cy="36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3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latin typeface="Comic Sans MS" panose="030F0702030302020204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56762" y="1412874"/>
            <a:ext cx="5172826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School </a:t>
            </a:r>
            <a:r>
              <a:rPr lang="en-GB" sz="2800" dirty="0" err="1">
                <a:cs typeface="Calibri"/>
              </a:rPr>
              <a:t>Comms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smtClean="0">
                <a:cs typeface="Calibri"/>
              </a:rPr>
              <a:t>– text/email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Calibri"/>
              </a:rPr>
              <a:t>SIMS </a:t>
            </a:r>
            <a:r>
              <a:rPr lang="en-GB" sz="2800" dirty="0">
                <a:cs typeface="Calibri"/>
              </a:rPr>
              <a:t>Parent App </a:t>
            </a:r>
            <a:r>
              <a:rPr lang="en-GB" sz="2800" dirty="0" smtClean="0">
                <a:cs typeface="Calibri"/>
              </a:rPr>
              <a:t>- information </a:t>
            </a:r>
            <a:r>
              <a:rPr lang="en-GB" sz="2800" dirty="0">
                <a:cs typeface="Calibri"/>
              </a:rPr>
              <a:t>on attendance; behaviour and rewards; messages; </a:t>
            </a:r>
            <a:r>
              <a:rPr lang="en-GB" sz="2800" dirty="0" smtClean="0">
                <a:cs typeface="Calibri"/>
              </a:rPr>
              <a:t>school reports; update </a:t>
            </a:r>
            <a:r>
              <a:rPr lang="en-GB" sz="2800" dirty="0">
                <a:cs typeface="Calibri"/>
              </a:rPr>
              <a:t>your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cs typeface="Calibri"/>
              </a:rPr>
              <a:t>Pupil Handbook </a:t>
            </a:r>
            <a:r>
              <a:rPr lang="en-GB" sz="2800" dirty="0">
                <a:cs typeface="Calibri"/>
              </a:rPr>
              <a:t>– notes to form teacher and/or teaching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If you have concerns and wish to arrange a meeting, please contact the school</a:t>
            </a:r>
          </a:p>
          <a:p>
            <a:pPr>
              <a:spcBef>
                <a:spcPct val="50000"/>
              </a:spcBef>
              <a:defRPr/>
            </a:pPr>
            <a:endParaRPr lang="en-GB" altLang="en-US" dirty="0"/>
          </a:p>
        </p:txBody>
      </p:sp>
      <p:pic>
        <p:nvPicPr>
          <p:cNvPr id="31755" name="Picture 17" descr="posting a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8038"/>
          <a:stretch>
            <a:fillRect/>
          </a:stretch>
        </p:blipFill>
        <p:spPr bwMode="auto">
          <a:xfrm rot="20535353">
            <a:off x="8568391" y="2666672"/>
            <a:ext cx="18716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5" descr="Use of fingers and thumbs to operate a mobile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67">
            <a:off x="9909806" y="4074056"/>
            <a:ext cx="11525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COMMUNICATIONS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65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latin typeface="Comic Sans MS" panose="030F0702030302020204" pitchFamily="66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912002" y="1412875"/>
            <a:ext cx="73991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School will contact parents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Phone calls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Letters home with pupils (available on school website)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Texting service (remember to tell school if your mobile number changes)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Information on the school </a:t>
            </a: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website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Communication though the SIMs App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Class Charts announcements</a:t>
            </a:r>
          </a:p>
        </p:txBody>
      </p:sp>
      <p:pic>
        <p:nvPicPr>
          <p:cNvPr id="32779" name="Picture 17" descr="posting a 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8038"/>
          <a:stretch>
            <a:fillRect/>
          </a:stretch>
        </p:blipFill>
        <p:spPr bwMode="auto">
          <a:xfrm rot="200035">
            <a:off x="9637004" y="1228789"/>
            <a:ext cx="2262206" cy="16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5" descr="Use of fingers and thumbs to operate a mobile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5612">
            <a:off x="9290194" y="2873829"/>
            <a:ext cx="1465843" cy="16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7785894" y="5568624"/>
            <a:ext cx="405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www.stgregoryshigh.com</a:t>
            </a:r>
            <a:endParaRPr lang="en-GB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COMMUNICATIONS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11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latin typeface="Comic Sans MS" panose="030F0702030302020204" pitchFamily="66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912002" y="1412875"/>
            <a:ext cx="73991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Apps that you will need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SIMs app – attendance, behaviour, reports, your contact details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Pay 360 app – lunches and trips (linked to the SIMs app)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Class Charts app - homework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COMMUNICATIONS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5505" t="15857" r="58195" b="9844"/>
          <a:stretch/>
        </p:blipFill>
        <p:spPr>
          <a:xfrm>
            <a:off x="9640187" y="3559453"/>
            <a:ext cx="2445488" cy="3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8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>
              <a:latin typeface="Comic Sans MS" panose="030F0702030302020204" pitchFamily="66" charset="0"/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912002" y="1412875"/>
            <a:ext cx="73991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There will be lots of new rules and procedures that pupils will need to get used to. Staff will support your child through this transition.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Incorrect footwear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Lost Ties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Lost PE Kits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Mobile phone use</a:t>
            </a:r>
            <a:endParaRPr lang="en-GB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Friendship Issues</a:t>
            </a:r>
            <a:endParaRPr lang="en-GB" altLang="en-US" sz="1800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</a:t>
            </a:r>
            <a:r>
              <a:rPr lang="en-GB" sz="4800" b="1" kern="1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ettling In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4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Transition Day 1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7143"/>
            <a:ext cx="8915400" cy="403981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8.45-9.10 – Pupils arrive and are directed to the Drama Theatre</a:t>
            </a:r>
          </a:p>
          <a:p>
            <a:r>
              <a:rPr lang="en-GB" dirty="0" smtClean="0"/>
              <a:t>9.10-9.30 </a:t>
            </a:r>
            <a:r>
              <a:rPr lang="en-GB" dirty="0"/>
              <a:t>– </a:t>
            </a:r>
            <a:r>
              <a:rPr lang="en-GB" dirty="0" smtClean="0"/>
              <a:t>Collective Worship</a:t>
            </a:r>
            <a:endParaRPr lang="en-GB" dirty="0"/>
          </a:p>
          <a:p>
            <a:r>
              <a:rPr lang="en-GB" dirty="0" smtClean="0"/>
              <a:t>9.30 </a:t>
            </a:r>
            <a:r>
              <a:rPr lang="en-GB" dirty="0"/>
              <a:t>– </a:t>
            </a:r>
            <a:r>
              <a:rPr lang="en-GB" dirty="0" smtClean="0"/>
              <a:t>10.30 </a:t>
            </a:r>
            <a:r>
              <a:rPr lang="en-GB" dirty="0"/>
              <a:t>– Form time</a:t>
            </a:r>
          </a:p>
          <a:p>
            <a:r>
              <a:rPr lang="en-GB" dirty="0" smtClean="0"/>
              <a:t>10.30 </a:t>
            </a:r>
            <a:r>
              <a:rPr lang="en-GB" dirty="0"/>
              <a:t>- </a:t>
            </a:r>
            <a:r>
              <a:rPr lang="en-GB" dirty="0" smtClean="0"/>
              <a:t>11.30 </a:t>
            </a:r>
            <a:r>
              <a:rPr lang="en-GB" dirty="0"/>
              <a:t>– Lesson 1</a:t>
            </a:r>
          </a:p>
          <a:p>
            <a:r>
              <a:rPr lang="en-GB" dirty="0" smtClean="0"/>
              <a:t>11.30 </a:t>
            </a:r>
            <a:r>
              <a:rPr lang="en-GB" dirty="0"/>
              <a:t>- </a:t>
            </a:r>
            <a:r>
              <a:rPr lang="en-GB" dirty="0" smtClean="0"/>
              <a:t>12.15 </a:t>
            </a:r>
            <a:r>
              <a:rPr lang="en-GB" dirty="0"/>
              <a:t>– </a:t>
            </a:r>
            <a:r>
              <a:rPr lang="en-GB" dirty="0" smtClean="0"/>
              <a:t>Lunch</a:t>
            </a:r>
            <a:endParaRPr lang="en-GB" dirty="0"/>
          </a:p>
          <a:p>
            <a:r>
              <a:rPr lang="en-GB" dirty="0" smtClean="0"/>
              <a:t>12.15 </a:t>
            </a:r>
            <a:r>
              <a:rPr lang="en-GB" dirty="0"/>
              <a:t>- </a:t>
            </a:r>
            <a:r>
              <a:rPr lang="en-GB" dirty="0" smtClean="0"/>
              <a:t>1.15 </a:t>
            </a:r>
            <a:r>
              <a:rPr lang="en-GB" dirty="0"/>
              <a:t>– Lesson 2</a:t>
            </a:r>
          </a:p>
          <a:p>
            <a:r>
              <a:rPr lang="en-GB" dirty="0" smtClean="0"/>
              <a:t>1.15 – 2.15 –Lesson 3</a:t>
            </a:r>
          </a:p>
          <a:p>
            <a:r>
              <a:rPr lang="en-GB" dirty="0" smtClean="0"/>
              <a:t>2.15 – 2.30 – Drama Theatre and dismissal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2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75720" y="404665"/>
            <a:ext cx="64807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THE SCHOOL DAY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40486"/>
              </p:ext>
            </p:extLst>
          </p:nvPr>
        </p:nvGraphicFramePr>
        <p:xfrm>
          <a:off x="3927157" y="1235662"/>
          <a:ext cx="6965744" cy="5364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6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8.00</a:t>
                      </a:r>
                    </a:p>
                  </a:txBody>
                  <a:tcPr marL="91444" marR="91444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LRC open</a:t>
                      </a:r>
                    </a:p>
                  </a:txBody>
                  <a:tcPr marL="91444" marR="91444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43574"/>
                  </a:ext>
                </a:extLst>
              </a:tr>
              <a:tr h="317762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8.40</a:t>
                      </a:r>
                    </a:p>
                  </a:txBody>
                  <a:tcPr marL="91444" marR="91444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400" spc="0" dirty="0">
                          <a:solidFill>
                            <a:srgbClr val="000000"/>
                          </a:solidFill>
                          <a:latin typeface="Arial"/>
                        </a:rPr>
                        <a:t>All pupils on site</a:t>
                      </a:r>
                      <a:r>
                        <a:rPr lang="en-GB" sz="1600" b="0" kern="1400" spc="0" dirty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en-GB" sz="1600" b="0" kern="1400" spc="0" baseline="0" dirty="0">
                          <a:solidFill>
                            <a:srgbClr val="000000"/>
                          </a:solidFill>
                          <a:latin typeface="Arial"/>
                        </a:rPr>
                        <a:t> s</a:t>
                      </a:r>
                      <a:r>
                        <a:rPr lang="en-GB" sz="1600" b="0" kern="1400" spc="0" dirty="0">
                          <a:solidFill>
                            <a:srgbClr val="000000"/>
                          </a:solidFill>
                          <a:latin typeface="Arial"/>
                        </a:rPr>
                        <a:t>taff and pupil movement bell rings</a:t>
                      </a:r>
                      <a:endParaRPr lang="en-GB" sz="1600" b="0" spc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8.45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Drama Theatre for Year Group Collective Worship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327509014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8.45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Registration/ Collective Worship in Form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1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Break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11.20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Movement Bell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11.25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12.25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4/ First Lunch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1.00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4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4/ Second Lunch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1.55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Movement Bell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2.00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 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KS3 Dismissal</a:t>
                      </a:r>
                      <a:r>
                        <a:rPr lang="en-GB" sz="16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LRC open.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Extra-Curricular Activities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429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LRC Closed.  Extra-Curricular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Activities finish.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2105816864"/>
                  </a:ext>
                </a:extLst>
              </a:tr>
            </a:tbl>
          </a:graphicData>
        </a:graphic>
      </p:graphicFrame>
      <p:sp>
        <p:nvSpPr>
          <p:cNvPr id="1026" name="Control 49"/>
          <p:cNvSpPr>
            <a:spLocks noChangeArrowheads="1" noChangeShapeType="1"/>
          </p:cNvSpPr>
          <p:nvPr/>
        </p:nvSpPr>
        <p:spPr bwMode="auto">
          <a:xfrm>
            <a:off x="2238376" y="1139825"/>
            <a:ext cx="3959225" cy="5253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679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03613" y="333376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20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 smtClean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Transition Day 2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7143"/>
            <a:ext cx="8915400" cy="40398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8.45-9.10 – Pupils arrive and are directed to the Drama Theatre</a:t>
            </a:r>
          </a:p>
          <a:p>
            <a:r>
              <a:rPr lang="en-GB" dirty="0" smtClean="0"/>
              <a:t>9.10-10.15 </a:t>
            </a:r>
            <a:r>
              <a:rPr lang="en-GB" dirty="0"/>
              <a:t>– </a:t>
            </a:r>
            <a:r>
              <a:rPr lang="en-GB" dirty="0" smtClean="0"/>
              <a:t>Time with form tutor</a:t>
            </a:r>
            <a:endParaRPr lang="en-GB" dirty="0"/>
          </a:p>
          <a:p>
            <a:r>
              <a:rPr lang="en-GB" dirty="0" smtClean="0"/>
              <a:t>10.15 </a:t>
            </a:r>
            <a:r>
              <a:rPr lang="en-GB" dirty="0"/>
              <a:t>– 10.45 – </a:t>
            </a:r>
            <a:r>
              <a:rPr lang="en-GB" dirty="0" smtClean="0"/>
              <a:t>Break time</a:t>
            </a:r>
            <a:endParaRPr lang="en-GB" dirty="0"/>
          </a:p>
          <a:p>
            <a:r>
              <a:rPr lang="en-GB" dirty="0"/>
              <a:t>10.45 - </a:t>
            </a:r>
            <a:r>
              <a:rPr lang="en-GB" dirty="0" smtClean="0"/>
              <a:t>11.30 </a:t>
            </a:r>
            <a:r>
              <a:rPr lang="en-GB" dirty="0"/>
              <a:t>– </a:t>
            </a:r>
            <a:r>
              <a:rPr lang="en-GB" dirty="0" smtClean="0"/>
              <a:t>PSHE lesson</a:t>
            </a:r>
            <a:endParaRPr lang="en-GB" dirty="0"/>
          </a:p>
          <a:p>
            <a:r>
              <a:rPr lang="en-GB" dirty="0" smtClean="0"/>
              <a:t>11.30 </a:t>
            </a:r>
            <a:r>
              <a:rPr lang="en-GB" dirty="0"/>
              <a:t>- </a:t>
            </a:r>
            <a:r>
              <a:rPr lang="en-GB" dirty="0" smtClean="0"/>
              <a:t>12.15 </a:t>
            </a:r>
            <a:r>
              <a:rPr lang="en-GB" dirty="0"/>
              <a:t>– </a:t>
            </a:r>
            <a:r>
              <a:rPr lang="en-GB" dirty="0" smtClean="0"/>
              <a:t>Lunch</a:t>
            </a:r>
            <a:endParaRPr lang="en-GB" dirty="0"/>
          </a:p>
          <a:p>
            <a:r>
              <a:rPr lang="en-GB" dirty="0" smtClean="0"/>
              <a:t>12.15 – 12.30 </a:t>
            </a:r>
            <a:r>
              <a:rPr lang="en-GB" dirty="0"/>
              <a:t>– </a:t>
            </a:r>
            <a:r>
              <a:rPr lang="en-GB" dirty="0" smtClean="0"/>
              <a:t>Line up on back yard and go to form</a:t>
            </a:r>
            <a:endParaRPr lang="en-GB" dirty="0"/>
          </a:p>
          <a:p>
            <a:r>
              <a:rPr lang="en-GB" dirty="0" smtClean="0"/>
              <a:t>12.30-2.00 – Maths/PE challenge</a:t>
            </a:r>
          </a:p>
          <a:p>
            <a:r>
              <a:rPr lang="en-GB" dirty="0" smtClean="0"/>
              <a:t>2.00 – 2.15 </a:t>
            </a:r>
            <a:r>
              <a:rPr lang="en-GB" dirty="0"/>
              <a:t>– </a:t>
            </a:r>
            <a:r>
              <a:rPr lang="en-GB" dirty="0" smtClean="0"/>
              <a:t>Back to form</a:t>
            </a:r>
          </a:p>
          <a:p>
            <a:r>
              <a:rPr lang="en-GB" dirty="0" smtClean="0"/>
              <a:t>2.15 - 2.45 – Drama Theatre and home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5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rol 49"/>
          <p:cNvSpPr>
            <a:spLocks noChangeArrowheads="1" noChangeShapeType="1"/>
          </p:cNvSpPr>
          <p:nvPr/>
        </p:nvSpPr>
        <p:spPr bwMode="auto">
          <a:xfrm>
            <a:off x="2238376" y="1139825"/>
            <a:ext cx="3959225" cy="5253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42DEBA-6228-4EDE-B6A7-F00B1C345BA5}"/>
              </a:ext>
            </a:extLst>
          </p:cNvPr>
          <p:cNvSpPr txBox="1"/>
          <p:nvPr/>
        </p:nvSpPr>
        <p:spPr>
          <a:xfrm>
            <a:off x="2144714" y="2441359"/>
            <a:ext cx="4495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pupils to be on site no later than 8.40am every day</a:t>
            </a:r>
          </a:p>
          <a:p>
            <a:endParaRPr lang="en-US" sz="2400" dirty="0"/>
          </a:p>
          <a:p>
            <a:r>
              <a:rPr lang="en-US" sz="2400" dirty="0"/>
              <a:t>All pupils should strive to achieve 100% attendance</a:t>
            </a:r>
          </a:p>
          <a:p>
            <a:r>
              <a:rPr lang="en-US" sz="2400" dirty="0"/>
              <a:t>Communication will be made with home if attendance starts to drop</a:t>
            </a:r>
          </a:p>
          <a:p>
            <a:r>
              <a:rPr lang="en-US" sz="2400" dirty="0"/>
              <a:t>Primary information on attendance passed up to closely monitor </a:t>
            </a:r>
            <a:r>
              <a:rPr lang="en-US" sz="2400" dirty="0" smtClean="0"/>
              <a:t>pupils – mentoring.</a:t>
            </a:r>
          </a:p>
          <a:p>
            <a:r>
              <a:rPr lang="en-US" sz="2400" dirty="0" smtClean="0"/>
              <a:t>Attendance is used towards end of term/year trips.</a:t>
            </a:r>
            <a:endParaRPr lang="en-GB" sz="2400" dirty="0"/>
          </a:p>
        </p:txBody>
      </p:sp>
      <p:pic>
        <p:nvPicPr>
          <p:cNvPr id="6146" name="Picture 2" descr="Image result for 8.40am">
            <a:extLst>
              <a:ext uri="{FF2B5EF4-FFF2-40B4-BE49-F238E27FC236}">
                <a16:creationId xmlns:a16="http://schemas.microsoft.com/office/drawing/2014/main" id="{B10EBB87-20E7-4A10-A7CB-79B94048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6" y="522287"/>
            <a:ext cx="1666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8148A82-0C08-4E70-AF30-181AB0E0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50" y="1584958"/>
            <a:ext cx="2824668" cy="21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78975702-0B65-429A-8106-DA08E2322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91" y="3875992"/>
            <a:ext cx="3869000" cy="23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75720" y="404665"/>
            <a:ext cx="648072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Attendance and Punctuality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59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SCHOOL UNIFORM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79" y="2134507"/>
            <a:ext cx="101271" cy="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761" y="1674674"/>
            <a:ext cx="55965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Girls</a:t>
            </a:r>
          </a:p>
          <a:p>
            <a:endParaRPr lang="en-GB" sz="2400" dirty="0"/>
          </a:p>
          <a:p>
            <a:r>
              <a:rPr lang="en-GB" sz="2400" dirty="0"/>
              <a:t>Royal blue blazer with school badge</a:t>
            </a:r>
          </a:p>
          <a:p>
            <a:endParaRPr lang="en-GB" sz="2400" dirty="0"/>
          </a:p>
          <a:p>
            <a:r>
              <a:rPr lang="en-GB" sz="2400" b="1" dirty="0"/>
              <a:t>Lower School: </a:t>
            </a:r>
            <a:r>
              <a:rPr lang="en-GB" sz="2400" dirty="0"/>
              <a:t>Blue revere neck blouse </a:t>
            </a:r>
            <a:r>
              <a:rPr lang="en-GB" sz="2400" b="1" dirty="0"/>
              <a:t>Upper School: </a:t>
            </a:r>
            <a:r>
              <a:rPr lang="en-GB" sz="2400" dirty="0"/>
              <a:t>White revere neck blouse </a:t>
            </a:r>
          </a:p>
          <a:p>
            <a:endParaRPr lang="en-GB" sz="2400" dirty="0"/>
          </a:p>
          <a:p>
            <a:r>
              <a:rPr lang="en-GB" sz="2400" dirty="0"/>
              <a:t>Black formal trousers or </a:t>
            </a:r>
            <a:r>
              <a:rPr lang="en-GB" sz="2400" b="1" dirty="0"/>
              <a:t>knee length </a:t>
            </a:r>
            <a:r>
              <a:rPr lang="en-GB" sz="2400" dirty="0"/>
              <a:t>badged</a:t>
            </a:r>
            <a:r>
              <a:rPr lang="en-GB" sz="2400" b="1" dirty="0"/>
              <a:t> </a:t>
            </a:r>
            <a:r>
              <a:rPr lang="en-GB" sz="2400" dirty="0"/>
              <a:t>school skirt</a:t>
            </a:r>
          </a:p>
          <a:p>
            <a:r>
              <a:rPr lang="en-GB" sz="2400" dirty="0"/>
              <a:t>Plain black socks or tights. </a:t>
            </a:r>
          </a:p>
          <a:p>
            <a:r>
              <a:rPr lang="en-GB" sz="2400" dirty="0"/>
              <a:t>No ‘over the knee’ or trainer socks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6"/>
          <a:stretch/>
        </p:blipFill>
        <p:spPr>
          <a:xfrm>
            <a:off x="9110951" y="1498294"/>
            <a:ext cx="1517953" cy="49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SCHOOL UNIFORM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79" y="2134507"/>
            <a:ext cx="101271" cy="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0376" y="1412875"/>
            <a:ext cx="56553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Boys</a:t>
            </a:r>
            <a:endParaRPr lang="en-GB" sz="3200" dirty="0"/>
          </a:p>
          <a:p>
            <a:endParaRPr lang="en-GB" sz="2400" dirty="0"/>
          </a:p>
          <a:p>
            <a:r>
              <a:rPr lang="en-GB" sz="2400" dirty="0"/>
              <a:t>Royal blue blazer with  school badge</a:t>
            </a:r>
          </a:p>
          <a:p>
            <a:r>
              <a:rPr lang="en-GB" sz="2400" b="1" dirty="0"/>
              <a:t>Lower School </a:t>
            </a:r>
            <a:r>
              <a:rPr lang="en-GB" sz="2400" dirty="0"/>
              <a:t>Blue shirt (Tucked in)</a:t>
            </a:r>
          </a:p>
          <a:p>
            <a:r>
              <a:rPr lang="en-GB" sz="2400" dirty="0"/>
              <a:t>School tie: 6 stripes visible (Top button fastened)</a:t>
            </a:r>
          </a:p>
          <a:p>
            <a:r>
              <a:rPr lang="en-GB" sz="2400" b="1" dirty="0"/>
              <a:t>Upper School </a:t>
            </a:r>
            <a:r>
              <a:rPr lang="en-GB" sz="2400" dirty="0"/>
              <a:t>White shirt (Tucked in)</a:t>
            </a:r>
          </a:p>
          <a:p>
            <a:r>
              <a:rPr lang="en-GB" sz="2400" dirty="0"/>
              <a:t>School Tie: School badge visible (Top button fastened)</a:t>
            </a:r>
          </a:p>
          <a:p>
            <a:r>
              <a:rPr lang="en-GB" sz="2400" dirty="0"/>
              <a:t>Black formal trousers (No jeans/ cord/denim/skinny/tight fit trousers)</a:t>
            </a:r>
          </a:p>
          <a:p>
            <a:r>
              <a:rPr lang="en-GB" sz="2400" dirty="0"/>
              <a:t>Plain black socks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2"/>
          <a:stretch/>
        </p:blipFill>
        <p:spPr>
          <a:xfrm>
            <a:off x="8798248" y="1255923"/>
            <a:ext cx="1872505" cy="56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SCHOOL UNIFORM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822340" y="5826393"/>
            <a:ext cx="2603500" cy="2525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56762" y="9627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7950" algn="just"/>
            <a:r>
              <a:rPr lang="en-GB" sz="48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PE Clothing</a:t>
            </a: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110" y="3860448"/>
            <a:ext cx="5925240" cy="189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 navy tracksuit may be worn in the winter months from our uniform stockists.</a:t>
            </a:r>
          </a:p>
          <a:p>
            <a:pPr>
              <a:lnSpc>
                <a:spcPct val="119000"/>
              </a:lnSpc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pumps or converse shoes permitted they must be adequate sports trainers .  </a:t>
            </a:r>
          </a:p>
          <a:p>
            <a:pPr>
              <a:lnSpc>
                <a:spcPct val="119000"/>
              </a:lnSpc>
            </a:pPr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Winter sports require studded boots.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8170" y="2100851"/>
            <a:ext cx="22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50"/>
            <a:r>
              <a:rPr lang="en-GB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Boys</a:t>
            </a: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950"/>
            <a:endParaRPr lang="en-GB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Sports top</a:t>
            </a: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shorts</a:t>
            </a: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socks</a:t>
            </a: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252" y="2106008"/>
            <a:ext cx="2071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50"/>
            <a:r>
              <a:rPr lang="en-GB" sz="24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Girls </a:t>
            </a:r>
          </a:p>
          <a:p>
            <a:pPr marR="7950"/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Sports top</a:t>
            </a: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shorts</a:t>
            </a:r>
          </a:p>
          <a:p>
            <a:pPr marR="7950"/>
            <a:r>
              <a:rPr lang="en-GB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Navy socks</a:t>
            </a:r>
            <a:r>
              <a:rPr lang="en-GB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87C4E-6ABA-42E2-8D56-EA6BFE414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24" t="31302" r="65844" b="14921"/>
          <a:stretch/>
        </p:blipFill>
        <p:spPr>
          <a:xfrm>
            <a:off x="8988660" y="1412875"/>
            <a:ext cx="2325663" cy="42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6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SCHOOL UNIFORM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822340" y="5826393"/>
            <a:ext cx="2603500" cy="2525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161620" y="4745819"/>
            <a:ext cx="6448981" cy="199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Jewellery: </a:t>
            </a:r>
            <a:r>
              <a:rPr lang="en-GB" sz="2000" dirty="0">
                <a:solidFill>
                  <a:schemeClr val="tx1"/>
                </a:solidFill>
              </a:rPr>
              <a:t>cross/chain/watch/one pair of plain stud earrings </a:t>
            </a:r>
            <a:r>
              <a:rPr lang="en-GB" sz="2000" b="1" dirty="0">
                <a:solidFill>
                  <a:schemeClr val="tx1"/>
                </a:solidFill>
              </a:rPr>
              <a:t>only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Makeup: </a:t>
            </a:r>
            <a:r>
              <a:rPr lang="en-GB" sz="2000" dirty="0">
                <a:solidFill>
                  <a:schemeClr val="tx1"/>
                </a:solidFill>
              </a:rPr>
              <a:t>not allowed.  No false eyelashes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Nails: </a:t>
            </a:r>
            <a:r>
              <a:rPr lang="en-GB" sz="2000" dirty="0">
                <a:solidFill>
                  <a:schemeClr val="tx1"/>
                </a:solidFill>
              </a:rPr>
              <a:t>no varnish, gel, shellac, acrylic allowed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Haircuts: </a:t>
            </a:r>
            <a:r>
              <a:rPr lang="en-GB" sz="2000" dirty="0">
                <a:solidFill>
                  <a:schemeClr val="tx1"/>
                </a:solidFill>
              </a:rPr>
              <a:t>no dyed/ coloured/ shaved/ ridged/ extreme styles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39200" y="1580444"/>
            <a:ext cx="2957689" cy="46255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Uniform Suppliers</a:t>
            </a:r>
          </a:p>
          <a:p>
            <a:pPr algn="ctr">
              <a:spcAft>
                <a:spcPts val="600"/>
              </a:spcAft>
            </a:pPr>
            <a:endParaRPr lang="en-GB" b="1" kern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Touchline School Wear</a:t>
            </a:r>
          </a:p>
          <a:p>
            <a:pPr algn="ctr">
              <a:spcAft>
                <a:spcPts val="0"/>
              </a:spcAft>
            </a:pPr>
            <a:r>
              <a:rPr lang="en-GB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Tel: 01925 413777	</a:t>
            </a:r>
          </a:p>
          <a:p>
            <a:pPr algn="ctr">
              <a:spcAft>
                <a:spcPts val="0"/>
              </a:spcAft>
            </a:pPr>
            <a:r>
              <a:rPr lang="en-GB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www.touchline-embroidery.net</a:t>
            </a:r>
            <a:endParaRPr lang="en-GB" kern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kern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Warrington School Wear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Tel: 01925 576868	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u="sng" dirty="0">
                <a:solidFill>
                  <a:srgbClr val="3366FF"/>
                </a:solidFill>
                <a:latin typeface="Calibri" panose="020F0502020204030204" pitchFamily="34" charset="0"/>
              </a:rPr>
              <a:t>https://alphaschoolwear.com/our-shops</a:t>
            </a:r>
            <a:endParaRPr lang="en-US" altLang="en-US" sz="2800" dirty="0">
              <a:solidFill>
                <a:srgbClr val="3366FF"/>
              </a:solidFill>
              <a:latin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112961" y="1164372"/>
            <a:ext cx="6497640" cy="33251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Jumper </a:t>
            </a:r>
            <a:r>
              <a:rPr lang="en-GB" sz="2000" dirty="0">
                <a:solidFill>
                  <a:schemeClr val="tx1"/>
                </a:solidFill>
              </a:rPr>
              <a:t>(optional): if worn must be school badged black jumper.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Shoes:</a:t>
            </a:r>
            <a:r>
              <a:rPr lang="en-GB" sz="2000" dirty="0">
                <a:solidFill>
                  <a:schemeClr val="tx1"/>
                </a:solidFill>
              </a:rPr>
              <a:t> Formal black leather, flat heeled, no extremes of style.  Boots, suede/ canvas/ sports/ Vans/ Nike shoes and trainers are not permitted.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Outdoor Coats/Jackets: </a:t>
            </a:r>
            <a:r>
              <a:rPr lang="en-GB" sz="2000" dirty="0">
                <a:solidFill>
                  <a:schemeClr val="tx1"/>
                </a:solidFill>
              </a:rPr>
              <a:t>Suitable style for school wear and be removed when in the school building.  Fashion/leather/denim jackets are unacceptable.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Headscarves</a:t>
            </a:r>
            <a:r>
              <a:rPr lang="en-GB" sz="2000" dirty="0">
                <a:solidFill>
                  <a:schemeClr val="tx1"/>
                </a:solidFill>
              </a:rPr>
              <a:t> - if worn, for religious reasons, must be plain black/dark blue.</a:t>
            </a:r>
          </a:p>
        </p:txBody>
      </p:sp>
    </p:spTree>
    <p:extLst>
      <p:ext uri="{BB962C8B-B14F-4D97-AF65-F5344CB8AC3E}">
        <p14:creationId xmlns:p14="http://schemas.microsoft.com/office/powerpoint/2010/main" val="176452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56761" y="333375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HOMEWORK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7" name="Picture 12" descr="Pre teen bad report school homework 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51" y="4527005"/>
            <a:ext cx="25209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56761" y="1168791"/>
            <a:ext cx="7921128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44"/>
              </a:spcBef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Our Homework Policy ensures your child develops the skills essential for their future learning - college, university, the world of work.</a:t>
            </a:r>
          </a:p>
          <a:p>
            <a:pPr>
              <a:spcBef>
                <a:spcPts val="1444"/>
              </a:spcBef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Purpose: </a:t>
            </a:r>
          </a:p>
          <a:p>
            <a:pPr marL="174625" indent="-17462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extend the learning beyond the classroom experience</a:t>
            </a:r>
          </a:p>
          <a:p>
            <a:pPr marL="174625" indent="-17462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consolidate and confirm the learning in school</a:t>
            </a:r>
          </a:p>
          <a:p>
            <a:pPr marL="174625" indent="-17462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prepare for the next lesson</a:t>
            </a:r>
          </a:p>
          <a:p>
            <a:pPr marL="174625" indent="-174625">
              <a:spcBef>
                <a:spcPts val="1444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develop the confidence needed to become an independent learner.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defRPr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8" name="Picture 12" descr="StGreglogo06boldYE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732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422870" y="1309863"/>
            <a:ext cx="9208691" cy="31508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1440"/>
              </a:spcBef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Your child will be given a homework timetable which is recorded in the back of the </a:t>
            </a:r>
            <a:r>
              <a:rPr lang="en-GB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Student Handbook.</a:t>
            </a:r>
          </a:p>
          <a:p>
            <a:pPr eaLnBrk="1" hangingPunct="1">
              <a:lnSpc>
                <a:spcPct val="100000"/>
              </a:lnSpc>
              <a:spcBef>
                <a:spcPts val="1440"/>
              </a:spcBef>
            </a:pPr>
            <a:r>
              <a:rPr lang="en-GB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homework will be posted on the Homework App</a:t>
            </a:r>
          </a:p>
          <a:p>
            <a:pPr eaLnBrk="1" hangingPunct="1">
              <a:lnSpc>
                <a:spcPct val="100000"/>
              </a:lnSpc>
              <a:spcBef>
                <a:spcPts val="1440"/>
              </a:spcBef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Initially, spend time helping your child organise and complete their homework on the day it is set so that an efficient routine is established</a:t>
            </a:r>
          </a:p>
          <a:p>
            <a:pPr eaLnBrk="1" hangingPunct="1">
              <a:lnSpc>
                <a:spcPct val="100000"/>
              </a:lnSpc>
              <a:spcBef>
                <a:spcPts val="1440"/>
              </a:spcBef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The LRC is open for an hour before and after school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828800" cy="6858000"/>
            <a:chOff x="1524000" y="0"/>
            <a:chExt cx="1828800" cy="6858000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1524000" y="0"/>
              <a:ext cx="1676400" cy="6858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3124200" y="0"/>
              <a:ext cx="228600" cy="6858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3124200" y="0"/>
              <a:ext cx="0" cy="685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03389" y="333375"/>
              <a:ext cx="1368425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St. Gregory's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Catholic</a:t>
              </a:r>
            </a:p>
            <a:p>
              <a:pPr algn="ctr"/>
              <a:r>
                <a:rPr lang="en-GB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High School</a:t>
              </a:r>
            </a:p>
          </p:txBody>
        </p:sp>
        <p:pic>
          <p:nvPicPr>
            <p:cNvPr id="17" name="Picture 12" descr="StGreglogo06boldY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0000"/>
                </a:clrFrom>
                <a:clrTo>
                  <a:srgbClr val="FF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314" y="1773238"/>
              <a:ext cx="695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422870" y="457626"/>
            <a:ext cx="8857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kern="10" dirty="0">
                <a:ln w="180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HOMEWORK</a:t>
            </a:r>
            <a:endParaRPr lang="en-GB" sz="4800" b="1" dirty="0">
              <a:ln w="18000">
                <a:solidFill>
                  <a:srgbClr val="FFFF66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80 Litre Plastic Storage Box | Poundstretcher">
            <a:extLst>
              <a:ext uri="{FF2B5EF4-FFF2-40B4-BE49-F238E27FC236}">
                <a16:creationId xmlns:a16="http://schemas.microsoft.com/office/drawing/2014/main" id="{37D131FB-913A-416D-AC40-0E84C8D20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b="13195"/>
          <a:stretch/>
        </p:blipFill>
        <p:spPr bwMode="auto">
          <a:xfrm>
            <a:off x="8806100" y="4223689"/>
            <a:ext cx="3264833" cy="2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alised Gym Bag with Dinosaur and Any Custom Name, PE Kit Bag, –  Campus Sports">
            <a:extLst>
              <a:ext uri="{FF2B5EF4-FFF2-40B4-BE49-F238E27FC236}">
                <a16:creationId xmlns:a16="http://schemas.microsoft.com/office/drawing/2014/main" id="{E88F17E2-3B5A-41E5-A68E-15D5535A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88" y="4633616"/>
            <a:ext cx="1766758" cy="17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Y OAK OFFICE Cookes Collection Romy Desk | Desks | Cookes Furniture">
            <a:extLst>
              <a:ext uri="{FF2B5EF4-FFF2-40B4-BE49-F238E27FC236}">
                <a16:creationId xmlns:a16="http://schemas.microsoft.com/office/drawing/2014/main" id="{F37D0DF7-3819-42E7-AA98-373268953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b="15493"/>
          <a:stretch/>
        </p:blipFill>
        <p:spPr bwMode="auto">
          <a:xfrm>
            <a:off x="2276824" y="4376771"/>
            <a:ext cx="2966884" cy="20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55263DAA4D04D9823A86139310435" ma:contentTypeVersion="13" ma:contentTypeDescription="Create a new document." ma:contentTypeScope="" ma:versionID="42e9295c09b9607d3d8afb04c857d754">
  <xsd:schema xmlns:xsd="http://www.w3.org/2001/XMLSchema" xmlns:xs="http://www.w3.org/2001/XMLSchema" xmlns:p="http://schemas.microsoft.com/office/2006/metadata/properties" xmlns:ns2="6f4fcdf8-e6aa-4c1e-9d94-16c26c176949" xmlns:ns3="af0b8f3e-f058-4074-9682-cd6d921a5c02" targetNamespace="http://schemas.microsoft.com/office/2006/metadata/properties" ma:root="true" ma:fieldsID="4efa4cf67ce706f0921c64611c433de3" ns2:_="" ns3:_="">
    <xsd:import namespace="6f4fcdf8-e6aa-4c1e-9d94-16c26c176949"/>
    <xsd:import namespace="af0b8f3e-f058-4074-9682-cd6d921a5c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fcdf8-e6aa-4c1e-9d94-16c26c176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b8f3e-f058-4074-9682-cd6d921a5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072550-6172-41AA-AB3D-C45DB14B6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DD5BC6-A1DD-44FF-B7C3-C261BCADE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fcdf8-e6aa-4c1e-9d94-16c26c176949"/>
    <ds:schemaRef ds:uri="af0b8f3e-f058-4074-9682-cd6d921a5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362CD-1392-4593-95AD-80DCB2EC7215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6f4fcdf8-e6aa-4c1e-9d94-16c26c176949"/>
    <ds:schemaRef ds:uri="http://schemas.openxmlformats.org/package/2006/metadata/core-properties"/>
    <ds:schemaRef ds:uri="af0b8f3e-f058-4074-9682-cd6d921a5c0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1147</Words>
  <Application>Microsoft Office PowerPoint</Application>
  <PresentationFormat>Widescreen</PresentationFormat>
  <Paragraphs>266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jmason</dc:creator>
  <cp:lastModifiedBy>RWiles</cp:lastModifiedBy>
  <cp:revision>54</cp:revision>
  <cp:lastPrinted>2022-06-27T09:55:20Z</cp:lastPrinted>
  <dcterms:created xsi:type="dcterms:W3CDTF">2017-06-27T10:49:04Z</dcterms:created>
  <dcterms:modified xsi:type="dcterms:W3CDTF">2022-07-05T06:46:11Z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0x010100EE455263DAA4D04D9823A86139310435</vt:lpwstr>
  </property>
</Properties>
</file>